
<file path=[Content_Types].xml><?xml version="1.0" encoding="utf-8"?>
<Types xmlns="http://schemas.openxmlformats.org/package/2006/content-types">
  <Default Extension="gif" ContentType="image/gif"/>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1"/>
  </p:notesMasterIdLst>
  <p:sldIdLst>
    <p:sldId id="256" r:id="rId2"/>
    <p:sldId id="257" r:id="rId3"/>
    <p:sldId id="298" r:id="rId4"/>
    <p:sldId id="258" r:id="rId5"/>
    <p:sldId id="259" r:id="rId6"/>
    <p:sldId id="308" r:id="rId7"/>
    <p:sldId id="268" r:id="rId8"/>
    <p:sldId id="310" r:id="rId9"/>
    <p:sldId id="269" r:id="rId10"/>
    <p:sldId id="263" r:id="rId11"/>
    <p:sldId id="260" r:id="rId12"/>
    <p:sldId id="275" r:id="rId13"/>
    <p:sldId id="279" r:id="rId14"/>
    <p:sldId id="283" r:id="rId15"/>
    <p:sldId id="276" r:id="rId16"/>
    <p:sldId id="286" r:id="rId17"/>
    <p:sldId id="312" r:id="rId18"/>
    <p:sldId id="304" r:id="rId19"/>
    <p:sldId id="305" r:id="rId20"/>
    <p:sldId id="299" r:id="rId21"/>
    <p:sldId id="303" r:id="rId22"/>
    <p:sldId id="300" r:id="rId23"/>
    <p:sldId id="301" r:id="rId24"/>
    <p:sldId id="307" r:id="rId25"/>
    <p:sldId id="302" r:id="rId26"/>
    <p:sldId id="280" r:id="rId27"/>
    <p:sldId id="295" r:id="rId28"/>
    <p:sldId id="306" r:id="rId29"/>
    <p:sldId id="309" r:id="rId30"/>
    <p:sldId id="265" r:id="rId31"/>
    <p:sldId id="311" r:id="rId32"/>
    <p:sldId id="277" r:id="rId33"/>
    <p:sldId id="288" r:id="rId34"/>
    <p:sldId id="278" r:id="rId35"/>
    <p:sldId id="285" r:id="rId36"/>
    <p:sldId id="287" r:id="rId37"/>
    <p:sldId id="292" r:id="rId38"/>
    <p:sldId id="282" r:id="rId39"/>
    <p:sldId id="290" r:id="rId40"/>
  </p:sldIdLst>
  <p:sldSz cx="18288000" cy="10287000"/>
  <p:notesSz cx="18288000" cy="10287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6374B"/>
    <a:srgbClr val="303142"/>
    <a:srgbClr val="2A2B39"/>
    <a:srgbClr val="9B81BB"/>
    <a:srgbClr val="A1C6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6691"/>
    <p:restoredTop sz="94575"/>
  </p:normalViewPr>
  <p:slideViewPr>
    <p:cSldViewPr snapToGrid="0">
      <p:cViewPr varScale="1">
        <p:scale>
          <a:sx n="61" d="100"/>
          <a:sy n="61" d="100"/>
        </p:scale>
        <p:origin x="240" y="464"/>
      </p:cViewPr>
      <p:guideLst>
        <p:guide orient="horz" pos="2880"/>
        <p:guide pos="216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7924800" cy="51593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10358438" y="0"/>
            <a:ext cx="7924800" cy="515938"/>
          </a:xfrm>
          <a:prstGeom prst="rect">
            <a:avLst/>
          </a:prstGeom>
        </p:spPr>
        <p:txBody>
          <a:bodyPr vert="horz" lIns="91440" tIns="45720" rIns="91440" bIns="45720" rtlCol="0"/>
          <a:lstStyle>
            <a:lvl1pPr algn="r">
              <a:defRPr sz="1200"/>
            </a:lvl1pPr>
          </a:lstStyle>
          <a:p>
            <a:fld id="{A3E8B597-2264-48CE-B38B-CBBB482BA537}" type="datetimeFigureOut">
              <a:rPr kumimoji="1" lang="ja-JP" altLang="en-US" smtClean="0"/>
              <a:t>2023/11/26</a:t>
            </a:fld>
            <a:endParaRPr kumimoji="1" lang="ja-JP" altLang="en-US"/>
          </a:p>
        </p:txBody>
      </p:sp>
      <p:sp>
        <p:nvSpPr>
          <p:cNvPr id="4" name="スライド イメージ プレースホルダー 3"/>
          <p:cNvSpPr>
            <a:spLocks noGrp="1" noRot="1" noChangeAspect="1"/>
          </p:cNvSpPr>
          <p:nvPr>
            <p:ph type="sldImg" idx="2"/>
          </p:nvPr>
        </p:nvSpPr>
        <p:spPr>
          <a:xfrm>
            <a:off x="6057900" y="1285875"/>
            <a:ext cx="6172200" cy="3471863"/>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1828800" y="4951413"/>
            <a:ext cx="14630400" cy="4049712"/>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9771063"/>
            <a:ext cx="7924800" cy="51593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10358438" y="9771063"/>
            <a:ext cx="7924800" cy="515937"/>
          </a:xfrm>
          <a:prstGeom prst="rect">
            <a:avLst/>
          </a:prstGeom>
        </p:spPr>
        <p:txBody>
          <a:bodyPr vert="horz" lIns="91440" tIns="45720" rIns="91440" bIns="45720" rtlCol="0" anchor="b"/>
          <a:lstStyle>
            <a:lvl1pPr algn="r">
              <a:defRPr sz="1200"/>
            </a:lvl1pPr>
          </a:lstStyle>
          <a:p>
            <a:fld id="{0B8DF6DF-C8D3-4FC2-91E5-ACEC6D9B198D}" type="slidenum">
              <a:rPr kumimoji="1" lang="ja-JP" altLang="en-US" smtClean="0"/>
              <a:t>‹#›</a:t>
            </a:fld>
            <a:endParaRPr kumimoji="1" lang="ja-JP" altLang="en-US"/>
          </a:p>
        </p:txBody>
      </p:sp>
    </p:spTree>
    <p:extLst>
      <p:ext uri="{BB962C8B-B14F-4D97-AF65-F5344CB8AC3E}">
        <p14:creationId xmlns:p14="http://schemas.microsoft.com/office/powerpoint/2010/main" val="3241314231"/>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0B8DF6DF-C8D3-4FC2-91E5-ACEC6D9B198D}" type="slidenum">
              <a:rPr kumimoji="1" lang="ja-JP" altLang="en-US" smtClean="0"/>
              <a:t>10</a:t>
            </a:fld>
            <a:endParaRPr kumimoji="1" lang="ja-JP" altLang="en-US"/>
          </a:p>
        </p:txBody>
      </p:sp>
    </p:spTree>
    <p:extLst>
      <p:ext uri="{BB962C8B-B14F-4D97-AF65-F5344CB8AC3E}">
        <p14:creationId xmlns:p14="http://schemas.microsoft.com/office/powerpoint/2010/main" val="8229116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0B8DF6DF-C8D3-4FC2-91E5-ACEC6D9B198D}" type="slidenum">
              <a:rPr kumimoji="1" lang="ja-JP" altLang="en-US" smtClean="0"/>
              <a:t>19</a:t>
            </a:fld>
            <a:endParaRPr kumimoji="1" lang="ja-JP" altLang="en-US"/>
          </a:p>
        </p:txBody>
      </p:sp>
    </p:spTree>
    <p:extLst>
      <p:ext uri="{BB962C8B-B14F-4D97-AF65-F5344CB8AC3E}">
        <p14:creationId xmlns:p14="http://schemas.microsoft.com/office/powerpoint/2010/main" val="1297859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0B8DF6DF-C8D3-4FC2-91E5-ACEC6D9B198D}" type="slidenum">
              <a:rPr kumimoji="1" lang="ja-JP" altLang="en-US" smtClean="0"/>
              <a:t>20</a:t>
            </a:fld>
            <a:endParaRPr kumimoji="1" lang="ja-JP" altLang="en-US"/>
          </a:p>
        </p:txBody>
      </p:sp>
    </p:spTree>
    <p:extLst>
      <p:ext uri="{BB962C8B-B14F-4D97-AF65-F5344CB8AC3E}">
        <p14:creationId xmlns:p14="http://schemas.microsoft.com/office/powerpoint/2010/main" val="19918729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0B8DF6DF-C8D3-4FC2-91E5-ACEC6D9B198D}" type="slidenum">
              <a:rPr kumimoji="1" lang="ja-JP" altLang="en-US" smtClean="0"/>
              <a:t>21</a:t>
            </a:fld>
            <a:endParaRPr kumimoji="1" lang="ja-JP" altLang="en-US"/>
          </a:p>
        </p:txBody>
      </p:sp>
    </p:spTree>
    <p:extLst>
      <p:ext uri="{BB962C8B-B14F-4D97-AF65-F5344CB8AC3E}">
        <p14:creationId xmlns:p14="http://schemas.microsoft.com/office/powerpoint/2010/main" val="9948070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0B8DF6DF-C8D3-4FC2-91E5-ACEC6D9B198D}" type="slidenum">
              <a:rPr kumimoji="1" lang="ja-JP" altLang="en-US" smtClean="0"/>
              <a:t>22</a:t>
            </a:fld>
            <a:endParaRPr kumimoji="1" lang="ja-JP" altLang="en-US"/>
          </a:p>
        </p:txBody>
      </p:sp>
    </p:spTree>
    <p:extLst>
      <p:ext uri="{BB962C8B-B14F-4D97-AF65-F5344CB8AC3E}">
        <p14:creationId xmlns:p14="http://schemas.microsoft.com/office/powerpoint/2010/main" val="32327814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0B8DF6DF-C8D3-4FC2-91E5-ACEC6D9B198D}" type="slidenum">
              <a:rPr kumimoji="1" lang="ja-JP" altLang="en-US" smtClean="0"/>
              <a:t>23</a:t>
            </a:fld>
            <a:endParaRPr kumimoji="1" lang="ja-JP" altLang="en-US"/>
          </a:p>
        </p:txBody>
      </p:sp>
    </p:spTree>
    <p:extLst>
      <p:ext uri="{BB962C8B-B14F-4D97-AF65-F5344CB8AC3E}">
        <p14:creationId xmlns:p14="http://schemas.microsoft.com/office/powerpoint/2010/main" val="27605102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0B8DF6DF-C8D3-4FC2-91E5-ACEC6D9B198D}" type="slidenum">
              <a:rPr kumimoji="1" lang="ja-JP" altLang="en-US" smtClean="0"/>
              <a:t>24</a:t>
            </a:fld>
            <a:endParaRPr kumimoji="1" lang="ja-JP" altLang="en-US"/>
          </a:p>
        </p:txBody>
      </p:sp>
    </p:spTree>
    <p:extLst>
      <p:ext uri="{BB962C8B-B14F-4D97-AF65-F5344CB8AC3E}">
        <p14:creationId xmlns:p14="http://schemas.microsoft.com/office/powerpoint/2010/main" val="12559602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0B8DF6DF-C8D3-4FC2-91E5-ACEC6D9B198D}" type="slidenum">
              <a:rPr kumimoji="1" lang="ja-JP" altLang="en-US" smtClean="0"/>
              <a:t>25</a:t>
            </a:fld>
            <a:endParaRPr kumimoji="1" lang="ja-JP" altLang="en-US"/>
          </a:p>
        </p:txBody>
      </p:sp>
    </p:spTree>
    <p:extLst>
      <p:ext uri="{BB962C8B-B14F-4D97-AF65-F5344CB8AC3E}">
        <p14:creationId xmlns:p14="http://schemas.microsoft.com/office/powerpoint/2010/main" val="19881950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0B8DF6DF-C8D3-4FC2-91E5-ACEC6D9B198D}" type="slidenum">
              <a:rPr kumimoji="1" lang="ja-JP" altLang="en-US" smtClean="0"/>
              <a:t>26</a:t>
            </a:fld>
            <a:endParaRPr kumimoji="1" lang="ja-JP" altLang="en-US"/>
          </a:p>
        </p:txBody>
      </p:sp>
    </p:spTree>
    <p:extLst>
      <p:ext uri="{BB962C8B-B14F-4D97-AF65-F5344CB8AC3E}">
        <p14:creationId xmlns:p14="http://schemas.microsoft.com/office/powerpoint/2010/main" val="32509411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371600" y="3188970"/>
            <a:ext cx="15544800" cy="2160270"/>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2743200" y="5760720"/>
            <a:ext cx="12801600" cy="257175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11/26/23</a:t>
            </a:fld>
            <a:endParaRPr lang="en-US"/>
          </a:p>
        </p:txBody>
      </p:sp>
      <p:sp>
        <p:nvSpPr>
          <p:cNvPr id="6" name="Holder 6"/>
          <p:cNvSpPr>
            <a:spLocks noGrp="1"/>
          </p:cNvSpPr>
          <p:nvPr>
            <p:ph type="sldNum" sz="quarter" idx="7"/>
          </p:nvPr>
        </p:nvSpPr>
        <p:spPr/>
        <p:txBody>
          <a:bodyPr lIns="0" tIns="0" rIns="0" bIns="0"/>
          <a:lstStyle>
            <a:lvl1pPr>
              <a:defRPr sz="1950" b="0" i="0">
                <a:solidFill>
                  <a:srgbClr val="9296A8"/>
                </a:solidFill>
                <a:latin typeface="Microsoft Sans Serif"/>
                <a:cs typeface="Microsoft Sans Serif"/>
              </a:defRPr>
            </a:lvl1pPr>
          </a:lstStyle>
          <a:p>
            <a:pPr marL="38100">
              <a:lnSpc>
                <a:spcPct val="100000"/>
              </a:lnSpc>
              <a:spcBef>
                <a:spcPts val="234"/>
              </a:spcBef>
            </a:pPr>
            <a:fld id="{81D60167-4931-47E6-BA6A-407CBD079E47}" type="slidenum">
              <a:rPr spc="30" dirty="0"/>
              <a:t>‹#›</a:t>
            </a:fld>
            <a:endParaRPr spc="3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9000" b="1" i="0">
                <a:solidFill>
                  <a:schemeClr val="bg1"/>
                </a:solidFill>
                <a:latin typeface="Tahoma"/>
                <a:cs typeface="Tahoma"/>
              </a:defRPr>
            </a:lvl1pPr>
          </a:lstStyle>
          <a:p>
            <a:endParaRPr/>
          </a:p>
        </p:txBody>
      </p:sp>
      <p:sp>
        <p:nvSpPr>
          <p:cNvPr id="3" name="Holder 3"/>
          <p:cNvSpPr>
            <a:spLocks noGrp="1"/>
          </p:cNvSpPr>
          <p:nvPr>
            <p:ph type="body" idx="1"/>
          </p:nvPr>
        </p:nvSpPr>
        <p:spPr/>
        <p:txBody>
          <a:bodyPr lIns="0" tIns="0" rIns="0" bIns="0"/>
          <a:lstStyle>
            <a:lvl1pPr>
              <a:defRPr sz="9000" b="1" i="0">
                <a:solidFill>
                  <a:schemeClr val="bg1"/>
                </a:solidFill>
                <a:latin typeface="Tahoma"/>
                <a:cs typeface="Tahoma"/>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11/26/23</a:t>
            </a:fld>
            <a:endParaRPr lang="en-US"/>
          </a:p>
        </p:txBody>
      </p:sp>
      <p:sp>
        <p:nvSpPr>
          <p:cNvPr id="6" name="Holder 6"/>
          <p:cNvSpPr>
            <a:spLocks noGrp="1"/>
          </p:cNvSpPr>
          <p:nvPr>
            <p:ph type="sldNum" sz="quarter" idx="7"/>
          </p:nvPr>
        </p:nvSpPr>
        <p:spPr/>
        <p:txBody>
          <a:bodyPr lIns="0" tIns="0" rIns="0" bIns="0"/>
          <a:lstStyle>
            <a:lvl1pPr>
              <a:defRPr sz="1950" b="0" i="0">
                <a:solidFill>
                  <a:srgbClr val="9296A8"/>
                </a:solidFill>
                <a:latin typeface="Microsoft Sans Serif"/>
                <a:cs typeface="Microsoft Sans Serif"/>
              </a:defRPr>
            </a:lvl1pPr>
          </a:lstStyle>
          <a:p>
            <a:pPr marL="38100">
              <a:lnSpc>
                <a:spcPct val="100000"/>
              </a:lnSpc>
              <a:spcBef>
                <a:spcPts val="234"/>
              </a:spcBef>
            </a:pPr>
            <a:fld id="{81D60167-4931-47E6-BA6A-407CBD079E47}" type="slidenum">
              <a:rPr spc="30" dirty="0"/>
              <a:t>‹#›</a:t>
            </a:fld>
            <a:endParaRPr spc="3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9000" b="1" i="0">
                <a:solidFill>
                  <a:schemeClr val="bg1"/>
                </a:solidFill>
                <a:latin typeface="Tahoma"/>
                <a:cs typeface="Tahoma"/>
              </a:defRPr>
            </a:lvl1pPr>
          </a:lstStyle>
          <a:p>
            <a:endParaRPr/>
          </a:p>
        </p:txBody>
      </p:sp>
      <p:sp>
        <p:nvSpPr>
          <p:cNvPr id="3" name="Holder 3"/>
          <p:cNvSpPr>
            <a:spLocks noGrp="1"/>
          </p:cNvSpPr>
          <p:nvPr>
            <p:ph sz="half" idx="2"/>
          </p:nvPr>
        </p:nvSpPr>
        <p:spPr>
          <a:xfrm>
            <a:off x="914400" y="2366010"/>
            <a:ext cx="7955280" cy="678942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9418320" y="2366010"/>
            <a:ext cx="7955280" cy="678942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11/26/23</a:t>
            </a:fld>
            <a:endParaRPr lang="en-US"/>
          </a:p>
        </p:txBody>
      </p:sp>
      <p:sp>
        <p:nvSpPr>
          <p:cNvPr id="7" name="Holder 7"/>
          <p:cNvSpPr>
            <a:spLocks noGrp="1"/>
          </p:cNvSpPr>
          <p:nvPr>
            <p:ph type="sldNum" sz="quarter" idx="7"/>
          </p:nvPr>
        </p:nvSpPr>
        <p:spPr/>
        <p:txBody>
          <a:bodyPr lIns="0" tIns="0" rIns="0" bIns="0"/>
          <a:lstStyle>
            <a:lvl1pPr>
              <a:defRPr sz="1950" b="0" i="0">
                <a:solidFill>
                  <a:srgbClr val="9296A8"/>
                </a:solidFill>
                <a:latin typeface="Microsoft Sans Serif"/>
                <a:cs typeface="Microsoft Sans Serif"/>
              </a:defRPr>
            </a:lvl1pPr>
          </a:lstStyle>
          <a:p>
            <a:pPr marL="38100">
              <a:lnSpc>
                <a:spcPct val="100000"/>
              </a:lnSpc>
              <a:spcBef>
                <a:spcPts val="234"/>
              </a:spcBef>
            </a:pPr>
            <a:fld id="{81D60167-4931-47E6-BA6A-407CBD079E47}" type="slidenum">
              <a:rPr spc="30" dirty="0"/>
              <a:t>‹#›</a:t>
            </a:fld>
            <a:endParaRPr spc="3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9000" b="1" i="0">
                <a:solidFill>
                  <a:schemeClr val="bg1"/>
                </a:solidFill>
                <a:latin typeface="Tahoma"/>
                <a:cs typeface="Tahoma"/>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11/26/23</a:t>
            </a:fld>
            <a:endParaRPr lang="en-US"/>
          </a:p>
        </p:txBody>
      </p:sp>
      <p:sp>
        <p:nvSpPr>
          <p:cNvPr id="5" name="Holder 5"/>
          <p:cNvSpPr>
            <a:spLocks noGrp="1"/>
          </p:cNvSpPr>
          <p:nvPr>
            <p:ph type="sldNum" sz="quarter" idx="7"/>
          </p:nvPr>
        </p:nvSpPr>
        <p:spPr/>
        <p:txBody>
          <a:bodyPr lIns="0" tIns="0" rIns="0" bIns="0"/>
          <a:lstStyle>
            <a:lvl1pPr>
              <a:defRPr sz="1950" b="0" i="0">
                <a:solidFill>
                  <a:srgbClr val="9296A8"/>
                </a:solidFill>
                <a:latin typeface="Microsoft Sans Serif"/>
                <a:cs typeface="Microsoft Sans Serif"/>
              </a:defRPr>
            </a:lvl1pPr>
          </a:lstStyle>
          <a:p>
            <a:pPr marL="38100">
              <a:lnSpc>
                <a:spcPct val="100000"/>
              </a:lnSpc>
              <a:spcBef>
                <a:spcPts val="234"/>
              </a:spcBef>
            </a:pPr>
            <a:fld id="{81D60167-4931-47E6-BA6A-407CBD079E47}" type="slidenum">
              <a:rPr spc="30" dirty="0"/>
              <a:t>‹#›</a:t>
            </a:fld>
            <a:endParaRPr spc="3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11/26/23</a:t>
            </a:fld>
            <a:endParaRPr lang="en-US"/>
          </a:p>
        </p:txBody>
      </p:sp>
      <p:sp>
        <p:nvSpPr>
          <p:cNvPr id="4" name="Holder 4"/>
          <p:cNvSpPr>
            <a:spLocks noGrp="1"/>
          </p:cNvSpPr>
          <p:nvPr>
            <p:ph type="sldNum" sz="quarter" idx="7"/>
          </p:nvPr>
        </p:nvSpPr>
        <p:spPr/>
        <p:txBody>
          <a:bodyPr lIns="0" tIns="0" rIns="0" bIns="0"/>
          <a:lstStyle>
            <a:lvl1pPr>
              <a:defRPr sz="1950" b="0" i="0">
                <a:solidFill>
                  <a:srgbClr val="9296A8"/>
                </a:solidFill>
                <a:latin typeface="Microsoft Sans Serif"/>
                <a:cs typeface="Microsoft Sans Serif"/>
              </a:defRPr>
            </a:lvl1pPr>
          </a:lstStyle>
          <a:p>
            <a:pPr marL="38100">
              <a:lnSpc>
                <a:spcPct val="100000"/>
              </a:lnSpc>
              <a:spcBef>
                <a:spcPts val="234"/>
              </a:spcBef>
            </a:pPr>
            <a:fld id="{81D60167-4931-47E6-BA6A-407CBD079E47}" type="slidenum">
              <a:rPr spc="30" dirty="0"/>
              <a:t>‹#›</a:t>
            </a:fld>
            <a:endParaRPr spc="3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7" cstate="print"/>
          <a:stretch>
            <a:fillRect/>
          </a:stretch>
        </p:blipFill>
        <p:spPr>
          <a:xfrm>
            <a:off x="0" y="0"/>
            <a:ext cx="18288000" cy="10287000"/>
          </a:xfrm>
          <a:prstGeom prst="rect">
            <a:avLst/>
          </a:prstGeom>
        </p:spPr>
      </p:pic>
      <p:sp>
        <p:nvSpPr>
          <p:cNvPr id="2" name="Holder 2"/>
          <p:cNvSpPr>
            <a:spLocks noGrp="1"/>
          </p:cNvSpPr>
          <p:nvPr>
            <p:ph type="title"/>
          </p:nvPr>
        </p:nvSpPr>
        <p:spPr>
          <a:xfrm>
            <a:off x="1665486" y="2789589"/>
            <a:ext cx="14957027" cy="2533650"/>
          </a:xfrm>
          <a:prstGeom prst="rect">
            <a:avLst/>
          </a:prstGeom>
        </p:spPr>
        <p:txBody>
          <a:bodyPr wrap="square" lIns="0" tIns="0" rIns="0" bIns="0">
            <a:spAutoFit/>
          </a:bodyPr>
          <a:lstStyle>
            <a:lvl1pPr>
              <a:defRPr sz="9000" b="1" i="0">
                <a:solidFill>
                  <a:schemeClr val="bg1"/>
                </a:solidFill>
                <a:latin typeface="Tahoma"/>
                <a:cs typeface="Tahoma"/>
              </a:defRPr>
            </a:lvl1pPr>
          </a:lstStyle>
          <a:p>
            <a:endParaRPr/>
          </a:p>
        </p:txBody>
      </p:sp>
      <p:sp>
        <p:nvSpPr>
          <p:cNvPr id="3" name="Holder 3"/>
          <p:cNvSpPr>
            <a:spLocks noGrp="1"/>
          </p:cNvSpPr>
          <p:nvPr>
            <p:ph type="body" idx="1"/>
          </p:nvPr>
        </p:nvSpPr>
        <p:spPr>
          <a:xfrm>
            <a:off x="1665486" y="2789589"/>
            <a:ext cx="14957027" cy="2533650"/>
          </a:xfrm>
          <a:prstGeom prst="rect">
            <a:avLst/>
          </a:prstGeom>
        </p:spPr>
        <p:txBody>
          <a:bodyPr wrap="square" lIns="0" tIns="0" rIns="0" bIns="0">
            <a:spAutoFit/>
          </a:bodyPr>
          <a:lstStyle>
            <a:lvl1pPr>
              <a:defRPr sz="9000" b="1" i="0">
                <a:solidFill>
                  <a:schemeClr val="bg1"/>
                </a:solidFill>
                <a:latin typeface="Tahoma"/>
                <a:cs typeface="Tahoma"/>
              </a:defRPr>
            </a:lvl1pPr>
          </a:lstStyle>
          <a:p>
            <a:endParaRPr/>
          </a:p>
        </p:txBody>
      </p:sp>
      <p:sp>
        <p:nvSpPr>
          <p:cNvPr id="4" name="Holder 4"/>
          <p:cNvSpPr>
            <a:spLocks noGrp="1"/>
          </p:cNvSpPr>
          <p:nvPr>
            <p:ph type="ftr" sz="quarter" idx="5"/>
          </p:nvPr>
        </p:nvSpPr>
        <p:spPr>
          <a:xfrm>
            <a:off x="6217920" y="9566910"/>
            <a:ext cx="5852160" cy="51435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914400" y="9566910"/>
            <a:ext cx="4206240" cy="51435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11/26/23</a:t>
            </a:fld>
            <a:endParaRPr lang="en-US"/>
          </a:p>
        </p:txBody>
      </p:sp>
      <p:sp>
        <p:nvSpPr>
          <p:cNvPr id="6" name="Holder 6"/>
          <p:cNvSpPr>
            <a:spLocks noGrp="1"/>
          </p:cNvSpPr>
          <p:nvPr>
            <p:ph type="sldNum" sz="quarter" idx="7"/>
          </p:nvPr>
        </p:nvSpPr>
        <p:spPr>
          <a:xfrm>
            <a:off x="17693163" y="9609511"/>
            <a:ext cx="218440" cy="363220"/>
          </a:xfrm>
          <a:prstGeom prst="rect">
            <a:avLst/>
          </a:prstGeom>
        </p:spPr>
        <p:txBody>
          <a:bodyPr wrap="square" lIns="0" tIns="0" rIns="0" bIns="0">
            <a:spAutoFit/>
          </a:bodyPr>
          <a:lstStyle>
            <a:lvl1pPr>
              <a:defRPr sz="1950" b="0" i="0">
                <a:solidFill>
                  <a:srgbClr val="9296A8"/>
                </a:solidFill>
                <a:latin typeface="Microsoft Sans Serif"/>
                <a:cs typeface="Microsoft Sans Serif"/>
              </a:defRPr>
            </a:lvl1pPr>
          </a:lstStyle>
          <a:p>
            <a:pPr marL="38100">
              <a:lnSpc>
                <a:spcPct val="100000"/>
              </a:lnSpc>
              <a:spcBef>
                <a:spcPts val="234"/>
              </a:spcBef>
            </a:pPr>
            <a:fld id="{81D60167-4931-47E6-BA6A-407CBD079E47}" type="slidenum">
              <a:rPr spc="30" dirty="0"/>
              <a:t>‹#›</a:t>
            </a:fld>
            <a:endParaRPr spc="3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1.svg"/><Relationship Id="rId7" Type="http://schemas.microsoft.com/office/2007/relationships/hdphoto" Target="../media/hdphoto1.wdp"/><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svg"/><Relationship Id="rId4" Type="http://schemas.openxmlformats.org/officeDocument/2006/relationships/image" Target="../media/image12.png"/><Relationship Id="rId9" Type="http://schemas.openxmlformats.org/officeDocument/2006/relationships/image" Target="../media/image16.svg"/></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scala-lang.org/" TargetMode="External"/><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hyperlink" Target="https://erg-lang.org/"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2.gif"/></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3" Type="http://schemas.openxmlformats.org/officeDocument/2006/relationships/hyperlink" Target="https://github.com/mtshiba/crate-inspector"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4.xml.rels><?xml version="1.0" encoding="UTF-8" standalone="yes"?>
<Relationships xmlns="http://schemas.openxmlformats.org/package/2006/relationships"><Relationship Id="rId3" Type="http://schemas.openxmlformats.org/officeDocument/2006/relationships/hyperlink" Target="https://github.com/erg-lang/erg"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hyperlink" Target="https://github.com/mtshiba/crate-inspector" TargetMode="External"/><Relationship Id="rId5" Type="http://schemas.openxmlformats.org/officeDocument/2006/relationships/hyperlink" Target="https://github.com/mtshiba/ruast" TargetMode="External"/><Relationship Id="rId4" Type="http://schemas.openxmlformats.org/officeDocument/2006/relationships/hyperlink" Target="https://github.com/erg-lang/molc" TargetMode="External"/></Relationships>
</file>

<file path=ppt/slides/_rels/slide25.xml.rels><?xml version="1.0" encoding="UTF-8" standalone="yes"?>
<Relationships xmlns="http://schemas.openxmlformats.org/package/2006/relationships"><Relationship Id="rId3" Type="http://schemas.openxmlformats.org/officeDocument/2006/relationships/hyperlink" Target="https://mtshiba.github.io/package.erg-lang.org"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6.xml.rels><?xml version="1.0" encoding="UTF-8" standalone="yes"?>
<Relationships xmlns="http://schemas.openxmlformats.org/package/2006/relationships"><Relationship Id="rId3" Type="http://schemas.openxmlformats.org/officeDocument/2006/relationships/hyperlink" Target="https://pyo3.rs/"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twitter.com/s_sbym" TargetMode="External"/><Relationship Id="rId2" Type="http://schemas.openxmlformats.org/officeDocument/2006/relationships/hyperlink" Target="https://github.com/mtshiba" TargetMode="Externa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hyperlink" Target="https://github.com/mtshiba/pylyzer" TargetMode="Externa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hyperlink" Target="https://github.com/biobootloader/wolverine" TargetMode="Externa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hyperlink" Target="https://danluu.com/empirical-pl/" TargetMode="External"/><Relationship Id="rId2" Type="http://schemas.openxmlformats.org/officeDocument/2006/relationships/hyperlink" Target="http://www.washi.cs.waseda.ac.jp/wp-content/uploads/2016/11/HASE_2017_paper_25.pdf"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github.com/satwikkansal/wtfpython" TargetMode="Externa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288000" cy="10287000"/>
          </a:xfrm>
          <a:prstGeom prst="rect">
            <a:avLst/>
          </a:prstGeom>
        </p:spPr>
      </p:pic>
      <p:sp>
        <p:nvSpPr>
          <p:cNvPr id="3" name="object 3"/>
          <p:cNvSpPr txBox="1">
            <a:spLocks noGrp="1"/>
          </p:cNvSpPr>
          <p:nvPr>
            <p:ph type="title"/>
          </p:nvPr>
        </p:nvSpPr>
        <p:spPr>
          <a:xfrm>
            <a:off x="3364864" y="4122387"/>
            <a:ext cx="11558270" cy="2965555"/>
          </a:xfrm>
          <a:prstGeom prst="rect">
            <a:avLst/>
          </a:prstGeom>
        </p:spPr>
        <p:txBody>
          <a:bodyPr vert="horz" wrap="square" lIns="0" tIns="193675" rIns="0" bIns="0" rtlCol="0">
            <a:spAutoFit/>
          </a:bodyPr>
          <a:lstStyle/>
          <a:p>
            <a:pPr algn="ctr">
              <a:lnSpc>
                <a:spcPct val="100000"/>
              </a:lnSpc>
              <a:spcBef>
                <a:spcPts val="1525"/>
              </a:spcBef>
            </a:pPr>
            <a:r>
              <a:rPr lang="en-US" altLang="ja-JP" sz="6000" dirty="0">
                <a:latin typeface="游明朝 Demibold" panose="02020600000000000000" pitchFamily="18" charset="-128"/>
                <a:ea typeface="游明朝 Demibold" panose="02020600000000000000" pitchFamily="18" charset="-128"/>
                <a:cs typeface="Microsoft Sans Serif"/>
              </a:rPr>
              <a:t>Python</a:t>
            </a:r>
            <a:r>
              <a:rPr lang="ja-JP" altLang="en-US" sz="6000">
                <a:latin typeface="游明朝 Demibold" panose="02020600000000000000" pitchFamily="18" charset="-128"/>
                <a:ea typeface="游明朝 Demibold" panose="02020600000000000000" pitchFamily="18" charset="-128"/>
                <a:cs typeface="Microsoft Sans Serif"/>
              </a:rPr>
              <a:t>にトランスパイル可能な</a:t>
            </a:r>
            <a:br>
              <a:rPr lang="en-US" altLang="ja-JP" sz="6000" dirty="0">
                <a:latin typeface="游明朝 Demibold" panose="02020600000000000000" pitchFamily="18" charset="-128"/>
                <a:ea typeface="游明朝 Demibold" panose="02020600000000000000" pitchFamily="18" charset="-128"/>
                <a:cs typeface="Microsoft Sans Serif"/>
              </a:rPr>
            </a:br>
            <a:r>
              <a:rPr lang="ja-JP" altLang="en-US" sz="6000">
                <a:latin typeface="游明朝 Demibold" panose="02020600000000000000" pitchFamily="18" charset="-128"/>
                <a:ea typeface="游明朝 Demibold" panose="02020600000000000000" pitchFamily="18" charset="-128"/>
                <a:cs typeface="Microsoft Sans Serif"/>
              </a:rPr>
              <a:t>静的型付けプログラミング言語</a:t>
            </a:r>
            <a:br>
              <a:rPr lang="en-US" altLang="ja-JP" sz="6000" dirty="0">
                <a:latin typeface="游明朝 Demibold" panose="02020600000000000000" pitchFamily="18" charset="-128"/>
                <a:ea typeface="游明朝 Demibold" panose="02020600000000000000" pitchFamily="18" charset="-128"/>
                <a:cs typeface="Microsoft Sans Serif"/>
              </a:rPr>
            </a:br>
            <a:r>
              <a:rPr lang="ja-JP" altLang="en-US" sz="6000">
                <a:latin typeface="游明朝 Demibold" panose="02020600000000000000" pitchFamily="18" charset="-128"/>
                <a:ea typeface="游明朝 Demibold" panose="02020600000000000000" pitchFamily="18" charset="-128"/>
                <a:cs typeface="Microsoft Sans Serif"/>
              </a:rPr>
              <a:t>の開発</a:t>
            </a:r>
            <a:endParaRPr sz="6000" dirty="0">
              <a:latin typeface="游明朝 Demibold" panose="02020600000000000000" pitchFamily="18" charset="-128"/>
              <a:ea typeface="游明朝 Demibold" panose="02020600000000000000" pitchFamily="18" charset="-128"/>
              <a:cs typeface="Microsoft Sans Serif"/>
            </a:endParaRPr>
          </a:p>
        </p:txBody>
      </p:sp>
      <p:sp>
        <p:nvSpPr>
          <p:cNvPr id="4" name="object 4"/>
          <p:cNvSpPr txBox="1"/>
          <p:nvPr/>
        </p:nvSpPr>
        <p:spPr>
          <a:xfrm>
            <a:off x="8875710" y="1339951"/>
            <a:ext cx="536575" cy="345440"/>
          </a:xfrm>
          <a:prstGeom prst="rect">
            <a:avLst/>
          </a:prstGeom>
        </p:spPr>
        <p:txBody>
          <a:bodyPr vert="horz" wrap="square" lIns="0" tIns="12700" rIns="0" bIns="0" rtlCol="0">
            <a:spAutoFit/>
          </a:bodyPr>
          <a:lstStyle/>
          <a:p>
            <a:pPr marL="12700">
              <a:lnSpc>
                <a:spcPct val="100000"/>
              </a:lnSpc>
              <a:spcBef>
                <a:spcPts val="100"/>
              </a:spcBef>
            </a:pPr>
            <a:r>
              <a:rPr sz="2100" spc="-30" dirty="0">
                <a:solidFill>
                  <a:srgbClr val="A1C699"/>
                </a:solidFill>
                <a:latin typeface="Microsoft Sans Serif"/>
                <a:cs typeface="Microsoft Sans Serif"/>
              </a:rPr>
              <a:t>&lt;</a:t>
            </a:r>
            <a:r>
              <a:rPr sz="2100" spc="-140" dirty="0">
                <a:solidFill>
                  <a:srgbClr val="A1C699"/>
                </a:solidFill>
                <a:latin typeface="Microsoft Sans Serif"/>
                <a:cs typeface="Microsoft Sans Serif"/>
              </a:rPr>
              <a:t> </a:t>
            </a:r>
            <a:r>
              <a:rPr sz="2100" spc="195" dirty="0">
                <a:solidFill>
                  <a:srgbClr val="A1C699"/>
                </a:solidFill>
                <a:latin typeface="Microsoft Sans Serif"/>
                <a:cs typeface="Microsoft Sans Serif"/>
              </a:rPr>
              <a:t>/</a:t>
            </a:r>
            <a:r>
              <a:rPr sz="2100" spc="-140" dirty="0">
                <a:solidFill>
                  <a:srgbClr val="A1C699"/>
                </a:solidFill>
                <a:latin typeface="Microsoft Sans Serif"/>
                <a:cs typeface="Microsoft Sans Serif"/>
              </a:rPr>
              <a:t> </a:t>
            </a:r>
            <a:r>
              <a:rPr sz="2100" spc="-30" dirty="0">
                <a:solidFill>
                  <a:srgbClr val="A1C699"/>
                </a:solidFill>
                <a:latin typeface="Microsoft Sans Serif"/>
                <a:cs typeface="Microsoft Sans Serif"/>
              </a:rPr>
              <a:t>&gt;</a:t>
            </a:r>
            <a:endParaRPr sz="2100" dirty="0">
              <a:latin typeface="Microsoft Sans Serif"/>
              <a:cs typeface="Microsoft Sans Serif"/>
            </a:endParaRPr>
          </a:p>
        </p:txBody>
      </p:sp>
      <p:sp>
        <p:nvSpPr>
          <p:cNvPr id="5" name="object 5"/>
          <p:cNvSpPr txBox="1"/>
          <p:nvPr/>
        </p:nvSpPr>
        <p:spPr>
          <a:xfrm>
            <a:off x="4363081" y="7379263"/>
            <a:ext cx="9561830" cy="705321"/>
          </a:xfrm>
          <a:prstGeom prst="rect">
            <a:avLst/>
          </a:prstGeom>
        </p:spPr>
        <p:txBody>
          <a:bodyPr vert="horz" wrap="square" lIns="0" tIns="12700" rIns="0" bIns="0" rtlCol="0">
            <a:spAutoFit/>
          </a:bodyPr>
          <a:lstStyle/>
          <a:p>
            <a:pPr marR="13970" algn="ctr">
              <a:lnSpc>
                <a:spcPct val="100000"/>
              </a:lnSpc>
              <a:spcBef>
                <a:spcPts val="3715"/>
              </a:spcBef>
            </a:pPr>
            <a:r>
              <a:rPr lang="ja-JP" altLang="en-US" sz="4500" spc="80">
                <a:solidFill>
                  <a:srgbClr val="FFFFFF"/>
                </a:solidFill>
                <a:latin typeface="源ノ明朝" panose="02020400000000000000" pitchFamily="18" charset="-128"/>
                <a:ea typeface="源ノ明朝" panose="02020400000000000000" pitchFamily="18" charset="-128"/>
                <a:cs typeface="Microsoft Sans Serif"/>
              </a:rPr>
              <a:t>芝山駿介</a:t>
            </a:r>
            <a:endParaRPr lang="ja-JP" altLang="en-US" sz="4500">
              <a:latin typeface="源ノ明朝" panose="02020400000000000000" pitchFamily="18" charset="-128"/>
              <a:ea typeface="源ノ明朝" panose="02020400000000000000" pitchFamily="18" charset="-128"/>
              <a:cs typeface="Microsoft Sans Serif"/>
            </a:endParaRPr>
          </a:p>
        </p:txBody>
      </p:sp>
      <p:sp>
        <p:nvSpPr>
          <p:cNvPr id="10" name="object 10"/>
          <p:cNvSpPr txBox="1">
            <a:spLocks noGrp="1"/>
          </p:cNvSpPr>
          <p:nvPr>
            <p:ph type="sldNum" sz="quarter" idx="7"/>
          </p:nvPr>
        </p:nvSpPr>
        <p:spPr>
          <a:prstGeom prst="rect">
            <a:avLst/>
          </a:prstGeom>
        </p:spPr>
        <p:txBody>
          <a:bodyPr vert="horz" wrap="square" lIns="0" tIns="29844" rIns="0" bIns="0" rtlCol="0">
            <a:spAutoFit/>
          </a:bodyPr>
          <a:lstStyle/>
          <a:p>
            <a:pPr marL="38100">
              <a:lnSpc>
                <a:spcPct val="100000"/>
              </a:lnSpc>
              <a:spcBef>
                <a:spcPts val="234"/>
              </a:spcBef>
            </a:pPr>
            <a:fld id="{81D60167-4931-47E6-BA6A-407CBD079E47}" type="slidenum">
              <a:rPr spc="30" dirty="0"/>
              <a:t>1</a:t>
            </a:fld>
            <a:endParaRPr spc="30"/>
          </a:p>
        </p:txBody>
      </p:sp>
      <p:sp>
        <p:nvSpPr>
          <p:cNvPr id="7" name="テキスト ボックス 6">
            <a:extLst>
              <a:ext uri="{FF2B5EF4-FFF2-40B4-BE49-F238E27FC236}">
                <a16:creationId xmlns:a16="http://schemas.microsoft.com/office/drawing/2014/main" id="{7EABAFCA-92F7-DA06-C4E4-7FDC96850176}"/>
              </a:ext>
            </a:extLst>
          </p:cNvPr>
          <p:cNvSpPr txBox="1"/>
          <p:nvPr/>
        </p:nvSpPr>
        <p:spPr>
          <a:xfrm>
            <a:off x="4201294" y="1976712"/>
            <a:ext cx="9885405" cy="1854354"/>
          </a:xfrm>
          <a:prstGeom prst="rect">
            <a:avLst/>
          </a:prstGeom>
          <a:noFill/>
        </p:spPr>
        <p:txBody>
          <a:bodyPr wrap="square">
            <a:spAutoFit/>
          </a:bodyPr>
          <a:lstStyle/>
          <a:p>
            <a:pPr algn="ctr">
              <a:lnSpc>
                <a:spcPct val="100000"/>
              </a:lnSpc>
              <a:spcBef>
                <a:spcPts val="100"/>
              </a:spcBef>
            </a:pPr>
            <a:r>
              <a:rPr lang="en-US" altLang="ja-JP" sz="2800" spc="80" dirty="0">
                <a:solidFill>
                  <a:srgbClr val="FFFFFF"/>
                </a:solidFill>
                <a:latin typeface="源ノ明朝" panose="02020400000000000000" pitchFamily="18" charset="-128"/>
                <a:ea typeface="源ノ明朝" panose="02020400000000000000" pitchFamily="18" charset="-128"/>
                <a:cs typeface="Microsoft Sans Serif"/>
              </a:rPr>
              <a:t>2023</a:t>
            </a:r>
            <a:r>
              <a:rPr lang="ja-JP" altLang="en-US" sz="2800" spc="80">
                <a:solidFill>
                  <a:srgbClr val="FFFFFF"/>
                </a:solidFill>
                <a:latin typeface="源ノ明朝" panose="02020400000000000000" pitchFamily="18" charset="-128"/>
                <a:ea typeface="源ノ明朝" panose="02020400000000000000" pitchFamily="18" charset="-128"/>
                <a:cs typeface="Microsoft Sans Serif"/>
              </a:rPr>
              <a:t>年度未踏</a:t>
            </a:r>
            <a:r>
              <a:rPr lang="en-US" altLang="ja-JP" sz="2800" spc="80" dirty="0">
                <a:solidFill>
                  <a:srgbClr val="FFFFFF"/>
                </a:solidFill>
                <a:latin typeface="源ノ明朝" panose="02020400000000000000" pitchFamily="18" charset="-128"/>
                <a:ea typeface="源ノ明朝" panose="02020400000000000000" pitchFamily="18" charset="-128"/>
                <a:cs typeface="Microsoft Sans Serif"/>
              </a:rPr>
              <a:t>IT</a:t>
            </a:r>
            <a:r>
              <a:rPr lang="ja-JP" altLang="en-US" sz="2800" spc="80">
                <a:solidFill>
                  <a:srgbClr val="FFFFFF"/>
                </a:solidFill>
                <a:latin typeface="源ノ明朝" panose="02020400000000000000" pitchFamily="18" charset="-128"/>
                <a:ea typeface="源ノ明朝" panose="02020400000000000000" pitchFamily="18" charset="-128"/>
                <a:cs typeface="Microsoft Sans Serif"/>
              </a:rPr>
              <a:t>人材発掘・育成事業</a:t>
            </a:r>
            <a:r>
              <a:rPr lang="en-US" altLang="ja-JP" sz="2800" spc="80" dirty="0">
                <a:solidFill>
                  <a:srgbClr val="FFFFFF"/>
                </a:solidFill>
                <a:latin typeface="源ノ明朝" panose="02020400000000000000" pitchFamily="18" charset="-128"/>
                <a:ea typeface="源ノ明朝" panose="02020400000000000000" pitchFamily="18" charset="-128"/>
                <a:cs typeface="Microsoft Sans Serif"/>
              </a:rPr>
              <a:t> </a:t>
            </a:r>
          </a:p>
          <a:p>
            <a:pPr algn="ctr">
              <a:lnSpc>
                <a:spcPct val="100000"/>
              </a:lnSpc>
              <a:spcBef>
                <a:spcPts val="100"/>
              </a:spcBef>
            </a:pPr>
            <a:r>
              <a:rPr lang="ja-JP" altLang="en-US" sz="2800" spc="80">
                <a:solidFill>
                  <a:srgbClr val="FFFFFF"/>
                </a:solidFill>
                <a:latin typeface="源ノ明朝" panose="02020400000000000000" pitchFamily="18" charset="-128"/>
                <a:ea typeface="源ノ明朝" panose="02020400000000000000" pitchFamily="18" charset="-128"/>
                <a:cs typeface="Microsoft Sans Serif"/>
              </a:rPr>
              <a:t>竹迫</a:t>
            </a:r>
            <a:r>
              <a:rPr lang="en-US" altLang="ja-JP" sz="2800" spc="80" dirty="0">
                <a:solidFill>
                  <a:srgbClr val="FFFFFF"/>
                </a:solidFill>
                <a:latin typeface="源ノ明朝" panose="02020400000000000000" pitchFamily="18" charset="-128"/>
                <a:ea typeface="源ノ明朝" panose="02020400000000000000" pitchFamily="18" charset="-128"/>
                <a:cs typeface="Microsoft Sans Serif"/>
              </a:rPr>
              <a:t>PM</a:t>
            </a:r>
            <a:r>
              <a:rPr lang="ja-JP" altLang="en-US" sz="2800" spc="80">
                <a:solidFill>
                  <a:srgbClr val="FFFFFF"/>
                </a:solidFill>
                <a:latin typeface="源ノ明朝" panose="02020400000000000000" pitchFamily="18" charset="-128"/>
                <a:ea typeface="源ノ明朝" panose="02020400000000000000" pitchFamily="18" charset="-128"/>
                <a:cs typeface="Microsoft Sans Serif"/>
              </a:rPr>
              <a:t>担当プロジェクト</a:t>
            </a:r>
            <a:endParaRPr lang="en-US" altLang="ja-JP" sz="2800" spc="80" dirty="0">
              <a:solidFill>
                <a:srgbClr val="FFFFFF"/>
              </a:solidFill>
              <a:latin typeface="源ノ明朝" panose="02020400000000000000" pitchFamily="18" charset="-128"/>
              <a:ea typeface="源ノ明朝" panose="02020400000000000000" pitchFamily="18" charset="-128"/>
              <a:cs typeface="Microsoft Sans Serif"/>
            </a:endParaRPr>
          </a:p>
          <a:p>
            <a:pPr algn="ctr">
              <a:lnSpc>
                <a:spcPct val="100000"/>
              </a:lnSpc>
              <a:spcBef>
                <a:spcPts val="100"/>
              </a:spcBef>
            </a:pPr>
            <a:endParaRPr lang="en-US" altLang="ja-JP" sz="2800" spc="80" dirty="0">
              <a:solidFill>
                <a:srgbClr val="FFFFFF"/>
              </a:solidFill>
              <a:latin typeface="源ノ明朝" panose="02020400000000000000" pitchFamily="18" charset="-128"/>
              <a:ea typeface="源ノ明朝" panose="02020400000000000000" pitchFamily="18" charset="-128"/>
              <a:cs typeface="Microsoft Sans Serif"/>
            </a:endParaRPr>
          </a:p>
          <a:p>
            <a:pPr algn="ctr">
              <a:lnSpc>
                <a:spcPct val="100000"/>
              </a:lnSpc>
              <a:spcBef>
                <a:spcPts val="100"/>
              </a:spcBef>
            </a:pPr>
            <a:r>
              <a:rPr lang="en-US" altLang="ja-JP" sz="2800" spc="80" dirty="0">
                <a:solidFill>
                  <a:srgbClr val="FFFFFF"/>
                </a:solidFill>
                <a:latin typeface="源ノ明朝" panose="02020400000000000000" pitchFamily="18" charset="-128"/>
                <a:ea typeface="源ノ明朝" panose="02020400000000000000" pitchFamily="18" charset="-128"/>
                <a:cs typeface="Microsoft Sans Serif"/>
              </a:rPr>
              <a:t>2023/11/26 </a:t>
            </a:r>
            <a:r>
              <a:rPr lang="ja-JP" altLang="en-US" sz="2800" spc="80">
                <a:solidFill>
                  <a:srgbClr val="FFFFFF"/>
                </a:solidFill>
                <a:latin typeface="源ノ明朝" panose="02020400000000000000" pitchFamily="18" charset="-128"/>
                <a:ea typeface="源ノ明朝" panose="02020400000000000000" pitchFamily="18" charset="-128"/>
                <a:cs typeface="Microsoft Sans Serif"/>
              </a:rPr>
              <a:t>八合目会議発表</a:t>
            </a:r>
            <a:endParaRPr lang="en-US" altLang="ja-JP" sz="2800" dirty="0">
              <a:latin typeface="源ノ明朝" panose="02020400000000000000" pitchFamily="18" charset="-128"/>
              <a:ea typeface="源ノ明朝" panose="02020400000000000000" pitchFamily="18" charset="-128"/>
              <a:cs typeface="Microsoft Sans Serif"/>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073275" y="4575908"/>
            <a:ext cx="14141450" cy="1135183"/>
          </a:xfrm>
          <a:prstGeom prst="rect">
            <a:avLst/>
          </a:prstGeom>
        </p:spPr>
        <p:txBody>
          <a:bodyPr vert="horz" wrap="square" lIns="0" tIns="12065" rIns="0" bIns="0" rtlCol="0">
            <a:spAutoFit/>
          </a:bodyPr>
          <a:lstStyle/>
          <a:p>
            <a:pPr marL="1769110" marR="5080" indent="-1757045" algn="ctr">
              <a:lnSpc>
                <a:spcPct val="113300"/>
              </a:lnSpc>
              <a:spcBef>
                <a:spcPts val="95"/>
              </a:spcBef>
            </a:pPr>
            <a:r>
              <a:rPr lang="ja-JP" altLang="en-US" sz="7200" spc="-35"/>
              <a:t>では、解決策はあるか？</a:t>
            </a:r>
            <a:endParaRPr sz="7200" dirty="0"/>
          </a:p>
        </p:txBody>
      </p:sp>
      <p:sp>
        <p:nvSpPr>
          <p:cNvPr id="4" name="object 4"/>
          <p:cNvSpPr txBox="1"/>
          <p:nvPr/>
        </p:nvSpPr>
        <p:spPr>
          <a:xfrm>
            <a:off x="8849124" y="987425"/>
            <a:ext cx="536575" cy="345440"/>
          </a:xfrm>
          <a:prstGeom prst="rect">
            <a:avLst/>
          </a:prstGeom>
        </p:spPr>
        <p:txBody>
          <a:bodyPr vert="horz" wrap="square" lIns="0" tIns="12700" rIns="0" bIns="0" rtlCol="0">
            <a:spAutoFit/>
          </a:bodyPr>
          <a:lstStyle/>
          <a:p>
            <a:pPr marL="12700">
              <a:lnSpc>
                <a:spcPct val="100000"/>
              </a:lnSpc>
              <a:spcBef>
                <a:spcPts val="100"/>
              </a:spcBef>
            </a:pPr>
            <a:r>
              <a:rPr sz="2100" spc="-30">
                <a:solidFill>
                  <a:srgbClr val="A1C699"/>
                </a:solidFill>
                <a:latin typeface="Microsoft Sans Serif"/>
                <a:cs typeface="Microsoft Sans Serif"/>
              </a:rPr>
              <a:t>&lt;</a:t>
            </a:r>
            <a:r>
              <a:rPr sz="2100" spc="-140">
                <a:solidFill>
                  <a:srgbClr val="A1C699"/>
                </a:solidFill>
                <a:latin typeface="Microsoft Sans Serif"/>
                <a:cs typeface="Microsoft Sans Serif"/>
              </a:rPr>
              <a:t> </a:t>
            </a:r>
            <a:r>
              <a:rPr sz="2100" spc="195">
                <a:solidFill>
                  <a:srgbClr val="A1C699"/>
                </a:solidFill>
                <a:latin typeface="Microsoft Sans Serif"/>
                <a:cs typeface="Microsoft Sans Serif"/>
              </a:rPr>
              <a:t>/</a:t>
            </a:r>
            <a:r>
              <a:rPr sz="2100" spc="-140">
                <a:solidFill>
                  <a:srgbClr val="A1C699"/>
                </a:solidFill>
                <a:latin typeface="Microsoft Sans Serif"/>
                <a:cs typeface="Microsoft Sans Serif"/>
              </a:rPr>
              <a:t> </a:t>
            </a:r>
            <a:r>
              <a:rPr sz="2100" spc="-30">
                <a:solidFill>
                  <a:srgbClr val="A1C699"/>
                </a:solidFill>
                <a:latin typeface="Microsoft Sans Serif"/>
                <a:cs typeface="Microsoft Sans Serif"/>
              </a:rPr>
              <a:t>&gt;</a:t>
            </a:r>
            <a:endParaRPr sz="2100">
              <a:latin typeface="Microsoft Sans Serif"/>
              <a:cs typeface="Microsoft Sans Serif"/>
            </a:endParaRPr>
          </a:p>
        </p:txBody>
      </p:sp>
      <p:sp>
        <p:nvSpPr>
          <p:cNvPr id="9" name="object 9"/>
          <p:cNvSpPr txBox="1">
            <a:spLocks noGrp="1"/>
          </p:cNvSpPr>
          <p:nvPr>
            <p:ph type="sldNum" sz="quarter" idx="7"/>
          </p:nvPr>
        </p:nvSpPr>
        <p:spPr>
          <a:prstGeom prst="rect">
            <a:avLst/>
          </a:prstGeom>
        </p:spPr>
        <p:txBody>
          <a:bodyPr vert="horz" wrap="square" lIns="0" tIns="29844" rIns="0" bIns="0" rtlCol="0">
            <a:spAutoFit/>
          </a:bodyPr>
          <a:lstStyle/>
          <a:p>
            <a:pPr marL="38100">
              <a:lnSpc>
                <a:spcPct val="100000"/>
              </a:lnSpc>
              <a:spcBef>
                <a:spcPts val="234"/>
              </a:spcBef>
            </a:pPr>
            <a:fld id="{81D60167-4931-47E6-BA6A-407CBD079E47}" type="slidenum">
              <a:rPr spc="30" dirty="0"/>
              <a:t>10</a:t>
            </a:fld>
            <a:endParaRPr spc="3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450824" y="4629256"/>
            <a:ext cx="15333174" cy="1028487"/>
          </a:xfrm>
          <a:prstGeom prst="rect">
            <a:avLst/>
          </a:prstGeom>
        </p:spPr>
        <p:txBody>
          <a:bodyPr vert="horz" wrap="square" lIns="0" tIns="12700" rIns="0" bIns="0" rtlCol="0">
            <a:spAutoFit/>
          </a:bodyPr>
          <a:lstStyle/>
          <a:p>
            <a:pPr marL="12700" algn="ctr">
              <a:lnSpc>
                <a:spcPct val="100000"/>
              </a:lnSpc>
              <a:spcBef>
                <a:spcPts val="100"/>
              </a:spcBef>
            </a:pPr>
            <a:r>
              <a:rPr lang="en-US" altLang="ja-JP" sz="6600" spc="25">
                <a:latin typeface="+mj-ea"/>
              </a:rPr>
              <a:t>― Python</a:t>
            </a:r>
            <a:r>
              <a:rPr lang="ja-JP" altLang="en-US" sz="6600" spc="25">
                <a:latin typeface="+mj-ea"/>
              </a:rPr>
              <a:t>の欠点を克服した</a:t>
            </a:r>
            <a:r>
              <a:rPr lang="ja-JP" altLang="en-US" sz="6600" spc="15">
                <a:latin typeface="+mj-ea"/>
              </a:rPr>
              <a:t>新言語を作る</a:t>
            </a:r>
            <a:endParaRPr sz="6600">
              <a:latin typeface="+mj-ea"/>
            </a:endParaRPr>
          </a:p>
        </p:txBody>
      </p:sp>
      <p:sp>
        <p:nvSpPr>
          <p:cNvPr id="13" name="object 13"/>
          <p:cNvSpPr txBox="1">
            <a:spLocks noGrp="1"/>
          </p:cNvSpPr>
          <p:nvPr>
            <p:ph type="sldNum" sz="quarter" idx="7"/>
          </p:nvPr>
        </p:nvSpPr>
        <p:spPr>
          <a:prstGeom prst="rect">
            <a:avLst/>
          </a:prstGeom>
        </p:spPr>
        <p:txBody>
          <a:bodyPr vert="horz" wrap="square" lIns="0" tIns="29844" rIns="0" bIns="0" rtlCol="0">
            <a:spAutoFit/>
          </a:bodyPr>
          <a:lstStyle/>
          <a:p>
            <a:pPr marL="38100">
              <a:lnSpc>
                <a:spcPct val="100000"/>
              </a:lnSpc>
              <a:spcBef>
                <a:spcPts val="234"/>
              </a:spcBef>
            </a:pPr>
            <a:fld id="{81D60167-4931-47E6-BA6A-407CBD079E47}" type="slidenum">
              <a:rPr spc="30" dirty="0"/>
              <a:t>11</a:t>
            </a:fld>
            <a:endParaRPr spc="30"/>
          </a:p>
        </p:txBody>
      </p:sp>
      <p:sp>
        <p:nvSpPr>
          <p:cNvPr id="3" name="object 4">
            <a:extLst>
              <a:ext uri="{FF2B5EF4-FFF2-40B4-BE49-F238E27FC236}">
                <a16:creationId xmlns:a16="http://schemas.microsoft.com/office/drawing/2014/main" id="{1D02DC34-E4C2-20AF-C47E-51EFF59C811A}"/>
              </a:ext>
            </a:extLst>
          </p:cNvPr>
          <p:cNvSpPr txBox="1"/>
          <p:nvPr/>
        </p:nvSpPr>
        <p:spPr>
          <a:xfrm>
            <a:off x="8849124" y="987425"/>
            <a:ext cx="536575" cy="345440"/>
          </a:xfrm>
          <a:prstGeom prst="rect">
            <a:avLst/>
          </a:prstGeom>
        </p:spPr>
        <p:txBody>
          <a:bodyPr vert="horz" wrap="square" lIns="0" tIns="12700" rIns="0" bIns="0" rtlCol="0">
            <a:spAutoFit/>
          </a:bodyPr>
          <a:lstStyle/>
          <a:p>
            <a:pPr marL="12700">
              <a:lnSpc>
                <a:spcPct val="100000"/>
              </a:lnSpc>
              <a:spcBef>
                <a:spcPts val="100"/>
              </a:spcBef>
            </a:pPr>
            <a:r>
              <a:rPr sz="2100" spc="-30">
                <a:solidFill>
                  <a:srgbClr val="A1C699"/>
                </a:solidFill>
                <a:latin typeface="Microsoft Sans Serif"/>
                <a:cs typeface="Microsoft Sans Serif"/>
              </a:rPr>
              <a:t>&lt;</a:t>
            </a:r>
            <a:r>
              <a:rPr sz="2100" spc="-140">
                <a:solidFill>
                  <a:srgbClr val="A1C699"/>
                </a:solidFill>
                <a:latin typeface="Microsoft Sans Serif"/>
                <a:cs typeface="Microsoft Sans Serif"/>
              </a:rPr>
              <a:t> </a:t>
            </a:r>
            <a:r>
              <a:rPr sz="2100" spc="195">
                <a:solidFill>
                  <a:srgbClr val="A1C699"/>
                </a:solidFill>
                <a:latin typeface="Microsoft Sans Serif"/>
                <a:cs typeface="Microsoft Sans Serif"/>
              </a:rPr>
              <a:t>/</a:t>
            </a:r>
            <a:r>
              <a:rPr sz="2100" spc="-140">
                <a:solidFill>
                  <a:srgbClr val="A1C699"/>
                </a:solidFill>
                <a:latin typeface="Microsoft Sans Serif"/>
                <a:cs typeface="Microsoft Sans Serif"/>
              </a:rPr>
              <a:t> </a:t>
            </a:r>
            <a:r>
              <a:rPr sz="2100" spc="-30">
                <a:solidFill>
                  <a:srgbClr val="A1C699"/>
                </a:solidFill>
                <a:latin typeface="Microsoft Sans Serif"/>
                <a:cs typeface="Microsoft Sans Serif"/>
              </a:rPr>
              <a:t>&gt;</a:t>
            </a:r>
            <a:endParaRPr sz="2100">
              <a:latin typeface="Microsoft Sans Serif"/>
              <a:cs typeface="Microsoft Sans Serif"/>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11300" y="981615"/>
            <a:ext cx="9216390" cy="751488"/>
          </a:xfrm>
          <a:prstGeom prst="rect">
            <a:avLst/>
          </a:prstGeom>
        </p:spPr>
        <p:txBody>
          <a:bodyPr vert="horz" wrap="square" lIns="0" tIns="12700" rIns="0" bIns="0" rtlCol="0">
            <a:spAutoFit/>
          </a:bodyPr>
          <a:lstStyle/>
          <a:p>
            <a:pPr marL="12700">
              <a:lnSpc>
                <a:spcPct val="100000"/>
              </a:lnSpc>
              <a:spcBef>
                <a:spcPts val="100"/>
              </a:spcBef>
            </a:pPr>
            <a:r>
              <a:rPr lang="ja-JP" altLang="en-US" sz="4800" spc="-20">
                <a:latin typeface="+mj-ea"/>
              </a:rPr>
              <a:t>新言語のコンセプト</a:t>
            </a:r>
            <a:endParaRPr sz="4800">
              <a:latin typeface="+mj-ea"/>
            </a:endParaRPr>
          </a:p>
        </p:txBody>
      </p:sp>
      <p:sp>
        <p:nvSpPr>
          <p:cNvPr id="3" name="object 3"/>
          <p:cNvSpPr txBox="1"/>
          <p:nvPr/>
        </p:nvSpPr>
        <p:spPr>
          <a:xfrm>
            <a:off x="1511300" y="2247900"/>
            <a:ext cx="15101569" cy="5742598"/>
          </a:xfrm>
          <a:prstGeom prst="rect">
            <a:avLst/>
          </a:prstGeom>
        </p:spPr>
        <p:txBody>
          <a:bodyPr vert="horz" wrap="square" lIns="0" tIns="12700" rIns="0" bIns="0" rtlCol="0">
            <a:spAutoFit/>
          </a:bodyPr>
          <a:lstStyle/>
          <a:p>
            <a:pPr marL="12700" algn="just">
              <a:lnSpc>
                <a:spcPct val="100000"/>
              </a:lnSpc>
              <a:spcBef>
                <a:spcPts val="100"/>
              </a:spcBef>
            </a:pPr>
            <a:r>
              <a:rPr lang="en-US" altLang="ja-JP" sz="4400" spc="35">
                <a:solidFill>
                  <a:srgbClr val="9B81BB"/>
                </a:solidFill>
                <a:latin typeface="Microsoft Sans Serif"/>
                <a:cs typeface="Microsoft Sans Serif"/>
              </a:rPr>
              <a:t>Python</a:t>
            </a:r>
            <a:r>
              <a:rPr lang="ja-JP" altLang="en-US" sz="4400" spc="35">
                <a:solidFill>
                  <a:srgbClr val="9B81BB"/>
                </a:solidFill>
                <a:latin typeface="Microsoft Sans Serif"/>
                <a:cs typeface="Microsoft Sans Serif"/>
              </a:rPr>
              <a:t>の</a:t>
            </a:r>
            <a:r>
              <a:rPr lang="en-US" altLang="ja-JP" sz="4400" spc="35">
                <a:solidFill>
                  <a:srgbClr val="9B81BB"/>
                </a:solidFill>
                <a:latin typeface="Microsoft Sans Serif"/>
                <a:cs typeface="Microsoft Sans Serif"/>
              </a:rPr>
              <a:t>API</a:t>
            </a:r>
            <a:r>
              <a:rPr lang="ja-JP" altLang="en-US" sz="4400" spc="35">
                <a:solidFill>
                  <a:srgbClr val="9B81BB"/>
                </a:solidFill>
                <a:latin typeface="Microsoft Sans Serif"/>
                <a:cs typeface="Microsoft Sans Serif"/>
              </a:rPr>
              <a:t>を直接呼び出せる</a:t>
            </a:r>
            <a:r>
              <a:rPr lang="en-US" altLang="ja-JP" sz="4400" spc="35">
                <a:solidFill>
                  <a:srgbClr val="9B81BB"/>
                </a:solidFill>
                <a:latin typeface="Microsoft Sans Serif"/>
                <a:cs typeface="Microsoft Sans Serif"/>
              </a:rPr>
              <a:t>(</a:t>
            </a:r>
            <a:r>
              <a:rPr lang="ja-JP" altLang="en-US" sz="4400" spc="35">
                <a:solidFill>
                  <a:srgbClr val="9B81BB"/>
                </a:solidFill>
                <a:latin typeface="Microsoft Sans Serif"/>
                <a:cs typeface="Microsoft Sans Serif"/>
              </a:rPr>
              <a:t>トランスパイルされる</a:t>
            </a:r>
            <a:r>
              <a:rPr lang="en-US" altLang="ja-JP" sz="4400" spc="35">
                <a:solidFill>
                  <a:srgbClr val="9B81BB"/>
                </a:solidFill>
                <a:latin typeface="Microsoft Sans Serif"/>
                <a:cs typeface="Microsoft Sans Serif"/>
              </a:rPr>
              <a:t>)</a:t>
            </a:r>
            <a:endParaRPr lang="en-US" altLang="ja-JP" sz="3200" spc="55">
              <a:solidFill>
                <a:schemeClr val="bg1">
                  <a:lumMod val="85000"/>
                </a:schemeClr>
              </a:solidFill>
              <a:latin typeface="Microsoft Sans Serif"/>
              <a:cs typeface="Microsoft Sans Serif"/>
            </a:endParaRPr>
          </a:p>
          <a:p>
            <a:pPr marL="12700" algn="just">
              <a:lnSpc>
                <a:spcPct val="100000"/>
              </a:lnSpc>
              <a:spcBef>
                <a:spcPts val="100"/>
              </a:spcBef>
            </a:pPr>
            <a:endParaRPr lang="en-US" altLang="ja-JP" sz="3200" spc="55">
              <a:solidFill>
                <a:schemeClr val="bg1">
                  <a:lumMod val="85000"/>
                </a:schemeClr>
              </a:solidFill>
              <a:latin typeface="Microsoft Sans Serif"/>
              <a:cs typeface="Microsoft Sans Serif"/>
            </a:endParaRPr>
          </a:p>
          <a:p>
            <a:pPr marL="12700" algn="just">
              <a:lnSpc>
                <a:spcPct val="100000"/>
              </a:lnSpc>
              <a:spcBef>
                <a:spcPts val="100"/>
              </a:spcBef>
            </a:pPr>
            <a:r>
              <a:rPr lang="ja-JP" altLang="en-US" sz="3200" spc="55">
                <a:solidFill>
                  <a:schemeClr val="bg1">
                    <a:lumMod val="85000"/>
                  </a:schemeClr>
                </a:solidFill>
                <a:latin typeface="Microsoft Sans Serif"/>
                <a:cs typeface="Microsoft Sans Serif"/>
              </a:rPr>
              <a:t>先述のような欠点があるにもかかわらず</a:t>
            </a:r>
            <a:endParaRPr lang="en-US" altLang="ja-JP" sz="3200" spc="55">
              <a:solidFill>
                <a:schemeClr val="bg1">
                  <a:lumMod val="85000"/>
                </a:schemeClr>
              </a:solidFill>
              <a:latin typeface="Microsoft Sans Serif"/>
              <a:cs typeface="Microsoft Sans Serif"/>
            </a:endParaRPr>
          </a:p>
          <a:p>
            <a:pPr marL="12700" algn="just">
              <a:lnSpc>
                <a:spcPct val="100000"/>
              </a:lnSpc>
              <a:spcBef>
                <a:spcPts val="100"/>
              </a:spcBef>
            </a:pPr>
            <a:r>
              <a:rPr lang="en-US" altLang="ja-JP" sz="3200" spc="55">
                <a:solidFill>
                  <a:schemeClr val="bg1">
                    <a:lumMod val="85000"/>
                  </a:schemeClr>
                </a:solidFill>
                <a:latin typeface="Microsoft Sans Serif"/>
                <a:cs typeface="Microsoft Sans Serif"/>
              </a:rPr>
              <a:t>Python</a:t>
            </a:r>
            <a:r>
              <a:rPr lang="ja-JP" altLang="en-US" sz="3200" spc="55">
                <a:solidFill>
                  <a:schemeClr val="bg1">
                    <a:lumMod val="85000"/>
                  </a:schemeClr>
                </a:solidFill>
                <a:latin typeface="Microsoft Sans Serif"/>
                <a:cs typeface="Microsoft Sans Serif"/>
              </a:rPr>
              <a:t>が人気なのは、圧倒的な量の</a:t>
            </a:r>
            <a:endParaRPr lang="en-US" altLang="ja-JP" sz="3200" spc="55">
              <a:solidFill>
                <a:schemeClr val="bg1">
                  <a:lumMod val="85000"/>
                </a:schemeClr>
              </a:solidFill>
              <a:latin typeface="Microsoft Sans Serif"/>
              <a:cs typeface="Microsoft Sans Serif"/>
            </a:endParaRPr>
          </a:p>
          <a:p>
            <a:pPr marL="12700" algn="just">
              <a:lnSpc>
                <a:spcPct val="100000"/>
              </a:lnSpc>
              <a:spcBef>
                <a:spcPts val="100"/>
              </a:spcBef>
            </a:pPr>
            <a:r>
              <a:rPr lang="ja-JP" altLang="en-US" sz="3200" spc="55">
                <a:solidFill>
                  <a:schemeClr val="bg1">
                    <a:lumMod val="85000"/>
                  </a:schemeClr>
                </a:solidFill>
                <a:latin typeface="Microsoft Sans Serif"/>
                <a:cs typeface="Microsoft Sans Serif"/>
              </a:rPr>
              <a:t>コード資産があるという点が大きい</a:t>
            </a:r>
            <a:endParaRPr lang="en-US" altLang="ja-JP" sz="3200" spc="55">
              <a:solidFill>
                <a:schemeClr val="bg1">
                  <a:lumMod val="85000"/>
                </a:schemeClr>
              </a:solidFill>
              <a:latin typeface="Microsoft Sans Serif"/>
              <a:cs typeface="Microsoft Sans Serif"/>
            </a:endParaRPr>
          </a:p>
          <a:p>
            <a:pPr marL="12700" algn="just">
              <a:lnSpc>
                <a:spcPct val="100000"/>
              </a:lnSpc>
              <a:spcBef>
                <a:spcPts val="100"/>
              </a:spcBef>
            </a:pPr>
            <a:endParaRPr lang="en-US" altLang="ja-JP" sz="3200" spc="55">
              <a:solidFill>
                <a:schemeClr val="bg1">
                  <a:lumMod val="85000"/>
                </a:schemeClr>
              </a:solidFill>
              <a:latin typeface="Microsoft Sans Serif"/>
              <a:cs typeface="Microsoft Sans Serif"/>
            </a:endParaRPr>
          </a:p>
          <a:p>
            <a:pPr marL="12700" algn="just">
              <a:lnSpc>
                <a:spcPct val="100000"/>
              </a:lnSpc>
              <a:spcBef>
                <a:spcPts val="100"/>
              </a:spcBef>
            </a:pPr>
            <a:r>
              <a:rPr lang="ja-JP" altLang="en-US" sz="3200" spc="55">
                <a:solidFill>
                  <a:schemeClr val="bg1">
                    <a:lumMod val="85000"/>
                  </a:schemeClr>
                </a:solidFill>
                <a:latin typeface="Microsoft Sans Serif"/>
                <a:cs typeface="Microsoft Sans Serif"/>
              </a:rPr>
              <a:t>これらのコード資産を流用できる言語があれば</a:t>
            </a:r>
            <a:endParaRPr lang="en-US" altLang="ja-JP" sz="3200" spc="55">
              <a:solidFill>
                <a:schemeClr val="bg1">
                  <a:lumMod val="85000"/>
                </a:schemeClr>
              </a:solidFill>
              <a:latin typeface="Microsoft Sans Serif"/>
              <a:cs typeface="Microsoft Sans Serif"/>
            </a:endParaRPr>
          </a:p>
          <a:p>
            <a:pPr marL="12700" algn="just">
              <a:lnSpc>
                <a:spcPct val="100000"/>
              </a:lnSpc>
              <a:spcBef>
                <a:spcPts val="100"/>
              </a:spcBef>
            </a:pPr>
            <a:r>
              <a:rPr lang="ja-JP" altLang="en-US" sz="3200" spc="55">
                <a:solidFill>
                  <a:schemeClr val="bg1">
                    <a:lumMod val="85000"/>
                  </a:schemeClr>
                </a:solidFill>
                <a:latin typeface="Microsoft Sans Serif"/>
                <a:cs typeface="Microsoft Sans Serif"/>
              </a:rPr>
              <a:t>そちらに移行できる</a:t>
            </a:r>
            <a:endParaRPr lang="en-US" altLang="ja-JP" sz="3200" spc="55">
              <a:solidFill>
                <a:schemeClr val="bg1">
                  <a:lumMod val="85000"/>
                </a:schemeClr>
              </a:solidFill>
              <a:latin typeface="Microsoft Sans Serif"/>
              <a:cs typeface="Microsoft Sans Serif"/>
            </a:endParaRPr>
          </a:p>
          <a:p>
            <a:pPr marL="12700" algn="just">
              <a:lnSpc>
                <a:spcPct val="100000"/>
              </a:lnSpc>
              <a:spcBef>
                <a:spcPts val="100"/>
              </a:spcBef>
            </a:pPr>
            <a:endParaRPr lang="en-US" altLang="ja-JP" sz="3200" spc="55">
              <a:solidFill>
                <a:schemeClr val="bg1">
                  <a:lumMod val="85000"/>
                </a:schemeClr>
              </a:solidFill>
              <a:latin typeface="Microsoft Sans Serif"/>
              <a:cs typeface="Microsoft Sans Serif"/>
            </a:endParaRPr>
          </a:p>
          <a:p>
            <a:pPr marL="12700" algn="just">
              <a:lnSpc>
                <a:spcPct val="100000"/>
              </a:lnSpc>
              <a:spcBef>
                <a:spcPts val="100"/>
              </a:spcBef>
            </a:pPr>
            <a:r>
              <a:rPr lang="ja-JP" altLang="en-US" sz="3200" spc="55">
                <a:solidFill>
                  <a:schemeClr val="bg1">
                    <a:lumMod val="85000"/>
                  </a:schemeClr>
                </a:solidFill>
                <a:latin typeface="Microsoft Sans Serif"/>
                <a:cs typeface="Microsoft Sans Serif"/>
              </a:rPr>
              <a:t>このような既存言語の資産を流用できる言語は</a:t>
            </a:r>
            <a:endParaRPr lang="en-US" altLang="ja-JP" sz="3200" spc="55">
              <a:solidFill>
                <a:schemeClr val="bg1">
                  <a:lumMod val="85000"/>
                </a:schemeClr>
              </a:solidFill>
              <a:latin typeface="Microsoft Sans Serif"/>
              <a:cs typeface="Microsoft Sans Serif"/>
            </a:endParaRPr>
          </a:p>
          <a:p>
            <a:pPr marL="12700" algn="just">
              <a:lnSpc>
                <a:spcPct val="100000"/>
              </a:lnSpc>
              <a:spcBef>
                <a:spcPts val="100"/>
              </a:spcBef>
            </a:pPr>
            <a:r>
              <a:rPr lang="en-US" altLang="ja-JP" sz="3200" spc="55">
                <a:solidFill>
                  <a:schemeClr val="bg1">
                    <a:lumMod val="85000"/>
                  </a:schemeClr>
                </a:solidFill>
                <a:latin typeface="Microsoft Sans Serif"/>
                <a:cs typeface="Microsoft Sans Serif"/>
              </a:rPr>
              <a:t>Scala</a:t>
            </a:r>
            <a:r>
              <a:rPr lang="ja-JP" altLang="en-US" sz="3200" spc="55">
                <a:solidFill>
                  <a:schemeClr val="bg1">
                    <a:lumMod val="85000"/>
                  </a:schemeClr>
                </a:solidFill>
                <a:latin typeface="Microsoft Sans Serif"/>
                <a:cs typeface="Microsoft Sans Serif"/>
              </a:rPr>
              <a:t>や</a:t>
            </a:r>
            <a:r>
              <a:rPr lang="en-US" altLang="ja-JP" sz="3200" spc="55">
                <a:solidFill>
                  <a:schemeClr val="bg1">
                    <a:lumMod val="85000"/>
                  </a:schemeClr>
                </a:solidFill>
                <a:latin typeface="Microsoft Sans Serif"/>
                <a:cs typeface="Microsoft Sans Serif"/>
              </a:rPr>
              <a:t>TypeScript</a:t>
            </a:r>
            <a:r>
              <a:rPr lang="ja-JP" altLang="en-US" sz="3200" spc="55">
                <a:solidFill>
                  <a:schemeClr val="bg1">
                    <a:lumMod val="85000"/>
                  </a:schemeClr>
                </a:solidFill>
                <a:latin typeface="Microsoft Sans Serif"/>
                <a:cs typeface="Microsoft Sans Serif"/>
              </a:rPr>
              <a:t>などがある</a:t>
            </a:r>
            <a:endParaRPr lang="en-US" altLang="ja-JP" sz="3200" spc="55">
              <a:solidFill>
                <a:schemeClr val="bg1">
                  <a:lumMod val="85000"/>
                </a:schemeClr>
              </a:solidFill>
              <a:latin typeface="Microsoft Sans Serif"/>
              <a:cs typeface="Microsoft Sans Serif"/>
            </a:endParaRPr>
          </a:p>
        </p:txBody>
      </p:sp>
      <p:sp>
        <p:nvSpPr>
          <p:cNvPr id="4" name="object 4"/>
          <p:cNvSpPr/>
          <p:nvPr/>
        </p:nvSpPr>
        <p:spPr>
          <a:xfrm>
            <a:off x="953736" y="956429"/>
            <a:ext cx="19050" cy="8382000"/>
          </a:xfrm>
          <a:custGeom>
            <a:avLst/>
            <a:gdLst/>
            <a:ahLst/>
            <a:cxnLst/>
            <a:rect l="l" t="t" r="r" b="b"/>
            <a:pathLst>
              <a:path w="19050" h="8382000">
                <a:moveTo>
                  <a:pt x="19050" y="8382000"/>
                </a:moveTo>
                <a:lnTo>
                  <a:pt x="0" y="8382000"/>
                </a:lnTo>
                <a:lnTo>
                  <a:pt x="0" y="0"/>
                </a:lnTo>
                <a:lnTo>
                  <a:pt x="19050" y="0"/>
                </a:lnTo>
                <a:lnTo>
                  <a:pt x="19050" y="8382000"/>
                </a:lnTo>
                <a:close/>
              </a:path>
            </a:pathLst>
          </a:custGeom>
          <a:solidFill>
            <a:srgbClr val="9B81BB">
              <a:alpha val="29798"/>
            </a:srgbClr>
          </a:solidFill>
        </p:spPr>
        <p:txBody>
          <a:bodyPr wrap="square" lIns="0" tIns="0" rIns="0" bIns="0" rtlCol="0"/>
          <a:lstStyle/>
          <a:p>
            <a:endParaRPr/>
          </a:p>
        </p:txBody>
      </p:sp>
      <p:sp>
        <p:nvSpPr>
          <p:cNvPr id="9" name="object 9"/>
          <p:cNvSpPr txBox="1">
            <a:spLocks noGrp="1"/>
          </p:cNvSpPr>
          <p:nvPr>
            <p:ph type="sldNum" sz="quarter" idx="7"/>
          </p:nvPr>
        </p:nvSpPr>
        <p:spPr>
          <a:prstGeom prst="rect">
            <a:avLst/>
          </a:prstGeom>
        </p:spPr>
        <p:txBody>
          <a:bodyPr vert="horz" wrap="square" lIns="0" tIns="29844" rIns="0" bIns="0" rtlCol="0">
            <a:spAutoFit/>
          </a:bodyPr>
          <a:lstStyle/>
          <a:p>
            <a:pPr marL="38100">
              <a:lnSpc>
                <a:spcPct val="100000"/>
              </a:lnSpc>
              <a:spcBef>
                <a:spcPts val="234"/>
              </a:spcBef>
            </a:pPr>
            <a:fld id="{81D60167-4931-47E6-BA6A-407CBD079E47}" type="slidenum">
              <a:rPr spc="30" dirty="0"/>
              <a:t>12</a:t>
            </a:fld>
            <a:endParaRPr spc="30"/>
          </a:p>
        </p:txBody>
      </p:sp>
      <p:pic>
        <p:nvPicPr>
          <p:cNvPr id="6" name="グラフィックス 5">
            <a:extLst>
              <a:ext uri="{FF2B5EF4-FFF2-40B4-BE49-F238E27FC236}">
                <a16:creationId xmlns:a16="http://schemas.microsoft.com/office/drawing/2014/main" id="{2DA8EE4A-EB9E-A08F-246E-1A3A847C402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4638857" y="6708902"/>
            <a:ext cx="1758293" cy="1758293"/>
          </a:xfrm>
          <a:prstGeom prst="rect">
            <a:avLst/>
          </a:prstGeom>
        </p:spPr>
      </p:pic>
      <p:pic>
        <p:nvPicPr>
          <p:cNvPr id="17" name="グラフィックス 16">
            <a:extLst>
              <a:ext uri="{FF2B5EF4-FFF2-40B4-BE49-F238E27FC236}">
                <a16:creationId xmlns:a16="http://schemas.microsoft.com/office/drawing/2014/main" id="{53151012-FFF8-D06B-D2BC-0F95E429C45F}"/>
              </a:ext>
            </a:extLst>
          </p:cNvPr>
          <p:cNvPicPr>
            <a:picLocks noChangeAspect="1"/>
          </p:cNvPicPr>
          <p:nvPr/>
        </p:nvPicPr>
        <p:blipFill>
          <a:blip r:embed="rId4">
            <a:lum bright="-5000"/>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832771" y="3384759"/>
            <a:ext cx="2190750" cy="2190750"/>
          </a:xfrm>
          <a:prstGeom prst="rect">
            <a:avLst/>
          </a:prstGeom>
        </p:spPr>
      </p:pic>
      <p:pic>
        <p:nvPicPr>
          <p:cNvPr id="19" name="図 18">
            <a:extLst>
              <a:ext uri="{FF2B5EF4-FFF2-40B4-BE49-F238E27FC236}">
                <a16:creationId xmlns:a16="http://schemas.microsoft.com/office/drawing/2014/main" id="{BDD4F297-A1FD-E4A2-C87C-AF189D20FF83}"/>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20000"/>
                    </a14:imgEffect>
                  </a14:imgLayer>
                </a14:imgProps>
              </a:ext>
              <a:ext uri="{28A0092B-C50C-407E-A947-70E740481C1C}">
                <a14:useLocalDpi xmlns:a14="http://schemas.microsoft.com/office/drawing/2010/main" val="0"/>
              </a:ext>
            </a:extLst>
          </a:blip>
          <a:stretch>
            <a:fillRect/>
          </a:stretch>
        </p:blipFill>
        <p:spPr>
          <a:xfrm>
            <a:off x="11049000" y="6712367"/>
            <a:ext cx="1758292" cy="1758292"/>
          </a:xfrm>
          <a:prstGeom prst="rect">
            <a:avLst/>
          </a:prstGeom>
        </p:spPr>
      </p:pic>
      <p:sp>
        <p:nvSpPr>
          <p:cNvPr id="20" name="矢印: 右 19">
            <a:extLst>
              <a:ext uri="{FF2B5EF4-FFF2-40B4-BE49-F238E27FC236}">
                <a16:creationId xmlns:a16="http://schemas.microsoft.com/office/drawing/2014/main" id="{5DC8D1A7-B052-D868-B422-C8645DD838AF}"/>
              </a:ext>
            </a:extLst>
          </p:cNvPr>
          <p:cNvSpPr/>
          <p:nvPr/>
        </p:nvSpPr>
        <p:spPr>
          <a:xfrm>
            <a:off x="13380174" y="4224651"/>
            <a:ext cx="685800" cy="510966"/>
          </a:xfrm>
          <a:prstGeom prst="rightArrow">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矢印: 右 20">
            <a:extLst>
              <a:ext uri="{FF2B5EF4-FFF2-40B4-BE49-F238E27FC236}">
                <a16:creationId xmlns:a16="http://schemas.microsoft.com/office/drawing/2014/main" id="{E5FFFCCE-7F81-192F-0ADB-C6C48174FA3F}"/>
              </a:ext>
            </a:extLst>
          </p:cNvPr>
          <p:cNvSpPr/>
          <p:nvPr/>
        </p:nvSpPr>
        <p:spPr>
          <a:xfrm>
            <a:off x="13380174" y="7332565"/>
            <a:ext cx="685800" cy="510966"/>
          </a:xfrm>
          <a:prstGeom prst="rightArrow">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5" name="グラフィックス 24">
            <a:extLst>
              <a:ext uri="{FF2B5EF4-FFF2-40B4-BE49-F238E27FC236}">
                <a16:creationId xmlns:a16="http://schemas.microsoft.com/office/drawing/2014/main" id="{CD07FE8A-D222-D053-C0DD-4E08F62032CF}"/>
              </a:ext>
            </a:extLst>
          </p:cNvPr>
          <p:cNvPicPr>
            <a:picLocks noChangeAspect="1"/>
          </p:cNvPicPr>
          <p:nvPr/>
        </p:nvPicPr>
        <p:blipFill>
          <a:blip r:embed="rId8">
            <a:lum bright="-5000"/>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4477820" y="3744419"/>
            <a:ext cx="3215343" cy="1471429"/>
          </a:xfrm>
          <a:prstGeom prst="rect">
            <a:avLst/>
          </a:prstGeom>
        </p:spPr>
      </p:pic>
    </p:spTree>
    <p:extLst>
      <p:ext uri="{BB962C8B-B14F-4D97-AF65-F5344CB8AC3E}">
        <p14:creationId xmlns:p14="http://schemas.microsoft.com/office/powerpoint/2010/main" val="1666539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11300" y="981615"/>
            <a:ext cx="9216390" cy="751488"/>
          </a:xfrm>
          <a:prstGeom prst="rect">
            <a:avLst/>
          </a:prstGeom>
        </p:spPr>
        <p:txBody>
          <a:bodyPr vert="horz" wrap="square" lIns="0" tIns="12700" rIns="0" bIns="0" rtlCol="0">
            <a:spAutoFit/>
          </a:bodyPr>
          <a:lstStyle/>
          <a:p>
            <a:pPr marL="12700">
              <a:lnSpc>
                <a:spcPct val="100000"/>
              </a:lnSpc>
              <a:spcBef>
                <a:spcPts val="100"/>
              </a:spcBef>
            </a:pPr>
            <a:r>
              <a:rPr lang="ja-JP" altLang="en-US" sz="4800" spc="-20">
                <a:latin typeface="+mj-ea"/>
              </a:rPr>
              <a:t>新言語のコンセプト</a:t>
            </a:r>
            <a:endParaRPr sz="4800">
              <a:latin typeface="+mj-ea"/>
            </a:endParaRPr>
          </a:p>
        </p:txBody>
      </p:sp>
      <p:sp>
        <p:nvSpPr>
          <p:cNvPr id="3" name="object 3"/>
          <p:cNvSpPr txBox="1"/>
          <p:nvPr/>
        </p:nvSpPr>
        <p:spPr>
          <a:xfrm>
            <a:off x="1511300" y="2247900"/>
            <a:ext cx="15101569" cy="4732065"/>
          </a:xfrm>
          <a:prstGeom prst="rect">
            <a:avLst/>
          </a:prstGeom>
        </p:spPr>
        <p:txBody>
          <a:bodyPr vert="horz" wrap="square" lIns="0" tIns="12700" rIns="0" bIns="0" rtlCol="0">
            <a:spAutoFit/>
          </a:bodyPr>
          <a:lstStyle/>
          <a:p>
            <a:pPr marL="12700" algn="just">
              <a:lnSpc>
                <a:spcPct val="100000"/>
              </a:lnSpc>
              <a:spcBef>
                <a:spcPts val="100"/>
              </a:spcBef>
            </a:pPr>
            <a:r>
              <a:rPr lang="ja-JP" altLang="en-US" sz="4400" spc="35">
                <a:solidFill>
                  <a:srgbClr val="9B81BB"/>
                </a:solidFill>
                <a:latin typeface="Microsoft Sans Serif"/>
                <a:cs typeface="Microsoft Sans Serif"/>
              </a:rPr>
              <a:t>高度な静的型システムを持つ</a:t>
            </a:r>
            <a:endParaRPr lang="en-US" altLang="ja-JP" sz="3200" spc="55" dirty="0">
              <a:solidFill>
                <a:schemeClr val="bg1">
                  <a:lumMod val="85000"/>
                </a:schemeClr>
              </a:solidFill>
              <a:latin typeface="Microsoft Sans Serif"/>
              <a:cs typeface="Microsoft Sans Serif"/>
            </a:endParaRPr>
          </a:p>
          <a:p>
            <a:pPr marL="12700" algn="just">
              <a:lnSpc>
                <a:spcPct val="100000"/>
              </a:lnSpc>
              <a:spcBef>
                <a:spcPts val="100"/>
              </a:spcBef>
            </a:pPr>
            <a:endParaRPr lang="en-US" altLang="ja-JP" sz="3200" spc="55" dirty="0">
              <a:solidFill>
                <a:schemeClr val="bg1">
                  <a:lumMod val="85000"/>
                </a:schemeClr>
              </a:solidFill>
              <a:latin typeface="Microsoft Sans Serif"/>
              <a:cs typeface="Microsoft Sans Serif"/>
            </a:endParaRPr>
          </a:p>
          <a:p>
            <a:pPr marL="12700" algn="just">
              <a:lnSpc>
                <a:spcPct val="100000"/>
              </a:lnSpc>
              <a:spcBef>
                <a:spcPts val="100"/>
              </a:spcBef>
            </a:pPr>
            <a:r>
              <a:rPr lang="ja-JP" altLang="en-US" sz="3200" spc="55">
                <a:solidFill>
                  <a:schemeClr val="bg1">
                    <a:lumMod val="85000"/>
                  </a:schemeClr>
                </a:solidFill>
                <a:latin typeface="Microsoft Sans Serif"/>
                <a:cs typeface="Microsoft Sans Serif"/>
              </a:rPr>
              <a:t>静的型付けは実行効率のみのためにあらず</a:t>
            </a:r>
            <a:endParaRPr lang="en-US" altLang="ja-JP" sz="3200" spc="55" dirty="0">
              <a:solidFill>
                <a:schemeClr val="bg1">
                  <a:lumMod val="85000"/>
                </a:schemeClr>
              </a:solidFill>
              <a:latin typeface="Microsoft Sans Serif"/>
              <a:cs typeface="Microsoft Sans Serif"/>
            </a:endParaRPr>
          </a:p>
          <a:p>
            <a:pPr marL="12700" algn="just">
              <a:lnSpc>
                <a:spcPct val="100000"/>
              </a:lnSpc>
              <a:spcBef>
                <a:spcPts val="100"/>
              </a:spcBef>
            </a:pPr>
            <a:r>
              <a:rPr lang="ja-JP" altLang="en-US" sz="3200" spc="55">
                <a:solidFill>
                  <a:schemeClr val="bg1">
                    <a:lumMod val="85000"/>
                  </a:schemeClr>
                </a:solidFill>
                <a:latin typeface="Microsoft Sans Serif"/>
                <a:cs typeface="Microsoft Sans Serif"/>
              </a:rPr>
              <a:t>型システムはコードの堅牢性を高めてくれる</a:t>
            </a:r>
            <a:endParaRPr lang="en-US" altLang="ja-JP" sz="3200" spc="55" dirty="0">
              <a:solidFill>
                <a:schemeClr val="bg1">
                  <a:lumMod val="85000"/>
                </a:schemeClr>
              </a:solidFill>
              <a:latin typeface="Microsoft Sans Serif"/>
              <a:cs typeface="Microsoft Sans Serif"/>
            </a:endParaRPr>
          </a:p>
          <a:p>
            <a:pPr marL="12700" algn="just">
              <a:lnSpc>
                <a:spcPct val="100000"/>
              </a:lnSpc>
              <a:spcBef>
                <a:spcPts val="100"/>
              </a:spcBef>
            </a:pPr>
            <a:endParaRPr lang="en-US" altLang="ja-JP" sz="3200" spc="55" dirty="0">
              <a:solidFill>
                <a:schemeClr val="bg1">
                  <a:lumMod val="85000"/>
                </a:schemeClr>
              </a:solidFill>
              <a:latin typeface="Microsoft Sans Serif"/>
              <a:cs typeface="Microsoft Sans Serif"/>
            </a:endParaRPr>
          </a:p>
          <a:p>
            <a:pPr marL="12700" algn="just">
              <a:lnSpc>
                <a:spcPct val="100000"/>
              </a:lnSpc>
              <a:spcBef>
                <a:spcPts val="100"/>
              </a:spcBef>
            </a:pPr>
            <a:r>
              <a:rPr lang="ja-JP" altLang="en-US" sz="3200" spc="55">
                <a:solidFill>
                  <a:schemeClr val="bg1">
                    <a:lumMod val="85000"/>
                  </a:schemeClr>
                </a:solidFill>
                <a:latin typeface="Microsoft Sans Serif"/>
                <a:cs typeface="Microsoft Sans Serif"/>
              </a:rPr>
              <a:t>新言語は依存型と呼ばれる高度な型を持つ</a:t>
            </a:r>
            <a:endParaRPr lang="en-US" altLang="ja-JP" sz="3200" spc="55" dirty="0">
              <a:solidFill>
                <a:schemeClr val="bg1">
                  <a:lumMod val="85000"/>
                </a:schemeClr>
              </a:solidFill>
              <a:latin typeface="Microsoft Sans Serif"/>
              <a:cs typeface="Microsoft Sans Serif"/>
            </a:endParaRPr>
          </a:p>
          <a:p>
            <a:pPr marL="12700" algn="just">
              <a:lnSpc>
                <a:spcPct val="100000"/>
              </a:lnSpc>
              <a:spcBef>
                <a:spcPts val="100"/>
              </a:spcBef>
            </a:pPr>
            <a:r>
              <a:rPr lang="ja-JP" altLang="en-US" sz="3200" spc="55">
                <a:solidFill>
                  <a:schemeClr val="bg1">
                    <a:lumMod val="85000"/>
                  </a:schemeClr>
                </a:solidFill>
                <a:latin typeface="Microsoft Sans Serif"/>
                <a:cs typeface="Microsoft Sans Serif"/>
              </a:rPr>
              <a:t>これを用いると例えば配列の境界チェックなどを</a:t>
            </a:r>
            <a:endParaRPr lang="en-US" altLang="ja-JP" sz="3200" spc="55" dirty="0">
              <a:solidFill>
                <a:schemeClr val="bg1">
                  <a:lumMod val="85000"/>
                </a:schemeClr>
              </a:solidFill>
              <a:latin typeface="Microsoft Sans Serif"/>
              <a:cs typeface="Microsoft Sans Serif"/>
            </a:endParaRPr>
          </a:p>
          <a:p>
            <a:pPr marL="12700" algn="just">
              <a:lnSpc>
                <a:spcPct val="100000"/>
              </a:lnSpc>
              <a:spcBef>
                <a:spcPts val="100"/>
              </a:spcBef>
            </a:pPr>
            <a:r>
              <a:rPr lang="ja-JP" altLang="en-US" sz="3200" spc="55">
                <a:solidFill>
                  <a:schemeClr val="bg1">
                    <a:lumMod val="85000"/>
                  </a:schemeClr>
                </a:solidFill>
                <a:latin typeface="Microsoft Sans Serif"/>
                <a:cs typeface="Microsoft Sans Serif"/>
              </a:rPr>
              <a:t>コンパイル時にも検査できる</a:t>
            </a:r>
            <a:endParaRPr lang="en-US" altLang="ja-JP" sz="3200" spc="55" dirty="0">
              <a:solidFill>
                <a:schemeClr val="bg1">
                  <a:lumMod val="85000"/>
                </a:schemeClr>
              </a:solidFill>
              <a:latin typeface="Microsoft Sans Serif"/>
              <a:cs typeface="Microsoft Sans Serif"/>
            </a:endParaRPr>
          </a:p>
          <a:p>
            <a:pPr marL="12700" algn="just">
              <a:lnSpc>
                <a:spcPct val="100000"/>
              </a:lnSpc>
              <a:spcBef>
                <a:spcPts val="100"/>
              </a:spcBef>
            </a:pPr>
            <a:endParaRPr lang="en-US" altLang="ja-JP" sz="3200" spc="55" dirty="0">
              <a:solidFill>
                <a:schemeClr val="bg1">
                  <a:lumMod val="85000"/>
                </a:schemeClr>
              </a:solidFill>
              <a:latin typeface="Microsoft Sans Serif"/>
              <a:cs typeface="Microsoft Sans Serif"/>
            </a:endParaRPr>
          </a:p>
        </p:txBody>
      </p:sp>
      <p:sp>
        <p:nvSpPr>
          <p:cNvPr id="4" name="object 4"/>
          <p:cNvSpPr/>
          <p:nvPr/>
        </p:nvSpPr>
        <p:spPr>
          <a:xfrm>
            <a:off x="953736" y="956429"/>
            <a:ext cx="19050" cy="8382000"/>
          </a:xfrm>
          <a:custGeom>
            <a:avLst/>
            <a:gdLst/>
            <a:ahLst/>
            <a:cxnLst/>
            <a:rect l="l" t="t" r="r" b="b"/>
            <a:pathLst>
              <a:path w="19050" h="8382000">
                <a:moveTo>
                  <a:pt x="19050" y="8382000"/>
                </a:moveTo>
                <a:lnTo>
                  <a:pt x="0" y="8382000"/>
                </a:lnTo>
                <a:lnTo>
                  <a:pt x="0" y="0"/>
                </a:lnTo>
                <a:lnTo>
                  <a:pt x="19050" y="0"/>
                </a:lnTo>
                <a:lnTo>
                  <a:pt x="19050" y="8382000"/>
                </a:lnTo>
                <a:close/>
              </a:path>
            </a:pathLst>
          </a:custGeom>
          <a:solidFill>
            <a:srgbClr val="9B81BB">
              <a:alpha val="29798"/>
            </a:srgbClr>
          </a:solidFill>
        </p:spPr>
        <p:txBody>
          <a:bodyPr wrap="square" lIns="0" tIns="0" rIns="0" bIns="0" rtlCol="0"/>
          <a:lstStyle/>
          <a:p>
            <a:endParaRPr/>
          </a:p>
        </p:txBody>
      </p:sp>
      <p:sp>
        <p:nvSpPr>
          <p:cNvPr id="9" name="object 9"/>
          <p:cNvSpPr txBox="1">
            <a:spLocks noGrp="1"/>
          </p:cNvSpPr>
          <p:nvPr>
            <p:ph type="sldNum" sz="quarter" idx="7"/>
          </p:nvPr>
        </p:nvSpPr>
        <p:spPr>
          <a:xfrm>
            <a:off x="17693162" y="9609511"/>
            <a:ext cx="424501" cy="334589"/>
          </a:xfrm>
          <a:prstGeom prst="rect">
            <a:avLst/>
          </a:prstGeom>
        </p:spPr>
        <p:txBody>
          <a:bodyPr vert="horz" wrap="square" lIns="0" tIns="29844" rIns="0" bIns="0" rtlCol="0">
            <a:spAutoFit/>
          </a:bodyPr>
          <a:lstStyle/>
          <a:p>
            <a:pPr marL="38100">
              <a:lnSpc>
                <a:spcPct val="100000"/>
              </a:lnSpc>
              <a:spcBef>
                <a:spcPts val="234"/>
              </a:spcBef>
            </a:pPr>
            <a:fld id="{81D60167-4931-47E6-BA6A-407CBD079E47}" type="slidenum">
              <a:rPr spc="30" dirty="0"/>
              <a:t>13</a:t>
            </a:fld>
            <a:endParaRPr spc="30"/>
          </a:p>
        </p:txBody>
      </p:sp>
      <p:pic>
        <p:nvPicPr>
          <p:cNvPr id="6" name="図 5">
            <a:extLst>
              <a:ext uri="{FF2B5EF4-FFF2-40B4-BE49-F238E27FC236}">
                <a16:creationId xmlns:a16="http://schemas.microsoft.com/office/drawing/2014/main" id="{B3F1CE3F-14A0-6831-E710-F5AC362A83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13392" y="3282734"/>
            <a:ext cx="6379770" cy="3721532"/>
          </a:xfrm>
          <a:prstGeom prst="rect">
            <a:avLst/>
          </a:prstGeom>
        </p:spPr>
      </p:pic>
    </p:spTree>
    <p:extLst>
      <p:ext uri="{BB962C8B-B14F-4D97-AF65-F5344CB8AC3E}">
        <p14:creationId xmlns:p14="http://schemas.microsoft.com/office/powerpoint/2010/main" val="22372791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11300" y="981615"/>
            <a:ext cx="9216390" cy="751488"/>
          </a:xfrm>
          <a:prstGeom prst="rect">
            <a:avLst/>
          </a:prstGeom>
        </p:spPr>
        <p:txBody>
          <a:bodyPr vert="horz" wrap="square" lIns="0" tIns="12700" rIns="0" bIns="0" rtlCol="0">
            <a:spAutoFit/>
          </a:bodyPr>
          <a:lstStyle/>
          <a:p>
            <a:pPr marL="12700">
              <a:lnSpc>
                <a:spcPct val="100000"/>
              </a:lnSpc>
              <a:spcBef>
                <a:spcPts val="100"/>
              </a:spcBef>
            </a:pPr>
            <a:r>
              <a:rPr lang="ja-JP" altLang="en-US" sz="4800" spc="-20">
                <a:latin typeface="+mj-ea"/>
              </a:rPr>
              <a:t>新言語のコンセプト</a:t>
            </a:r>
            <a:endParaRPr sz="4800">
              <a:latin typeface="+mj-ea"/>
            </a:endParaRPr>
          </a:p>
        </p:txBody>
      </p:sp>
      <p:sp>
        <p:nvSpPr>
          <p:cNvPr id="3" name="object 3"/>
          <p:cNvSpPr txBox="1"/>
          <p:nvPr/>
        </p:nvSpPr>
        <p:spPr>
          <a:xfrm>
            <a:off x="1511300" y="2247900"/>
            <a:ext cx="15101569" cy="4226798"/>
          </a:xfrm>
          <a:prstGeom prst="rect">
            <a:avLst/>
          </a:prstGeom>
        </p:spPr>
        <p:txBody>
          <a:bodyPr vert="horz" wrap="square" lIns="0" tIns="12700" rIns="0" bIns="0" rtlCol="0">
            <a:spAutoFit/>
          </a:bodyPr>
          <a:lstStyle/>
          <a:p>
            <a:pPr marL="12700" algn="just">
              <a:lnSpc>
                <a:spcPct val="100000"/>
              </a:lnSpc>
              <a:spcBef>
                <a:spcPts val="100"/>
              </a:spcBef>
            </a:pPr>
            <a:r>
              <a:rPr lang="ja-JP" altLang="en-US" sz="4400" spc="35">
                <a:solidFill>
                  <a:srgbClr val="9B81BB"/>
                </a:solidFill>
                <a:latin typeface="Microsoft Sans Serif"/>
                <a:cs typeface="Microsoft Sans Serif"/>
              </a:rPr>
              <a:t>型推論機能を持つ</a:t>
            </a:r>
            <a:endParaRPr lang="en-US" altLang="ja-JP" sz="4400" spc="35" dirty="0">
              <a:solidFill>
                <a:srgbClr val="9B81BB"/>
              </a:solidFill>
              <a:latin typeface="Microsoft Sans Serif"/>
              <a:cs typeface="Microsoft Sans Serif"/>
            </a:endParaRPr>
          </a:p>
          <a:p>
            <a:pPr marL="12700" algn="just">
              <a:lnSpc>
                <a:spcPct val="100000"/>
              </a:lnSpc>
              <a:spcBef>
                <a:spcPts val="100"/>
              </a:spcBef>
            </a:pPr>
            <a:endParaRPr lang="en-US" altLang="ja-JP" sz="3200" spc="55" dirty="0">
              <a:solidFill>
                <a:schemeClr val="bg1">
                  <a:lumMod val="85000"/>
                </a:schemeClr>
              </a:solidFill>
              <a:latin typeface="Microsoft Sans Serif"/>
              <a:cs typeface="Microsoft Sans Serif"/>
            </a:endParaRPr>
          </a:p>
          <a:p>
            <a:pPr marL="12700" algn="just">
              <a:lnSpc>
                <a:spcPct val="100000"/>
              </a:lnSpc>
              <a:spcBef>
                <a:spcPts val="100"/>
              </a:spcBef>
            </a:pPr>
            <a:r>
              <a:rPr lang="ja-JP" altLang="en-US" sz="3200" spc="55">
                <a:solidFill>
                  <a:schemeClr val="bg1">
                    <a:lumMod val="85000"/>
                  </a:schemeClr>
                </a:solidFill>
                <a:latin typeface="Microsoft Sans Serif"/>
                <a:cs typeface="Microsoft Sans Serif"/>
              </a:rPr>
              <a:t>型推論とは変数や関数の型を指定せずとも</a:t>
            </a:r>
            <a:endParaRPr lang="en-US" altLang="ja-JP" sz="3200" spc="55" dirty="0">
              <a:solidFill>
                <a:schemeClr val="bg1">
                  <a:lumMod val="85000"/>
                </a:schemeClr>
              </a:solidFill>
              <a:latin typeface="Microsoft Sans Serif"/>
              <a:cs typeface="Microsoft Sans Serif"/>
            </a:endParaRPr>
          </a:p>
          <a:p>
            <a:pPr marL="12700" algn="just">
              <a:lnSpc>
                <a:spcPct val="100000"/>
              </a:lnSpc>
              <a:spcBef>
                <a:spcPts val="100"/>
              </a:spcBef>
            </a:pPr>
            <a:r>
              <a:rPr lang="ja-JP" altLang="en-US" sz="3200" spc="55">
                <a:solidFill>
                  <a:schemeClr val="bg1">
                    <a:lumMod val="85000"/>
                  </a:schemeClr>
                </a:solidFill>
                <a:latin typeface="Microsoft Sans Serif"/>
                <a:cs typeface="Microsoft Sans Serif"/>
              </a:rPr>
              <a:t>コンパイラが自動で推論してくれる機能</a:t>
            </a:r>
            <a:endParaRPr lang="en-US" altLang="ja-JP" sz="3200" spc="55" dirty="0">
              <a:solidFill>
                <a:schemeClr val="bg1">
                  <a:lumMod val="85000"/>
                </a:schemeClr>
              </a:solidFill>
              <a:latin typeface="Microsoft Sans Serif"/>
              <a:cs typeface="Microsoft Sans Serif"/>
            </a:endParaRPr>
          </a:p>
          <a:p>
            <a:pPr marL="12700" algn="just">
              <a:lnSpc>
                <a:spcPct val="100000"/>
              </a:lnSpc>
              <a:spcBef>
                <a:spcPts val="100"/>
              </a:spcBef>
            </a:pPr>
            <a:endParaRPr lang="en-US" altLang="ja-JP" sz="3200" spc="55" dirty="0">
              <a:solidFill>
                <a:schemeClr val="bg1">
                  <a:lumMod val="85000"/>
                </a:schemeClr>
              </a:solidFill>
              <a:latin typeface="Microsoft Sans Serif"/>
              <a:cs typeface="Microsoft Sans Serif"/>
            </a:endParaRPr>
          </a:p>
          <a:p>
            <a:pPr marL="12700" algn="just">
              <a:lnSpc>
                <a:spcPct val="100000"/>
              </a:lnSpc>
              <a:spcBef>
                <a:spcPts val="100"/>
              </a:spcBef>
            </a:pPr>
            <a:r>
              <a:rPr lang="ja-JP" altLang="en-US" sz="3200" spc="55">
                <a:solidFill>
                  <a:schemeClr val="bg1">
                    <a:lumMod val="85000"/>
                  </a:schemeClr>
                </a:solidFill>
                <a:latin typeface="Microsoft Sans Serif"/>
                <a:cs typeface="Microsoft Sans Serif"/>
              </a:rPr>
              <a:t>動的型付けのようなシンプルな記述で</a:t>
            </a:r>
            <a:endParaRPr lang="en-US" altLang="ja-JP" sz="3200" spc="55" dirty="0">
              <a:solidFill>
                <a:schemeClr val="bg1">
                  <a:lumMod val="85000"/>
                </a:schemeClr>
              </a:solidFill>
              <a:latin typeface="Microsoft Sans Serif"/>
              <a:cs typeface="Microsoft Sans Serif"/>
            </a:endParaRPr>
          </a:p>
          <a:p>
            <a:pPr marL="12700" algn="just">
              <a:lnSpc>
                <a:spcPct val="100000"/>
              </a:lnSpc>
              <a:spcBef>
                <a:spcPts val="100"/>
              </a:spcBef>
            </a:pPr>
            <a:r>
              <a:rPr lang="ja-JP" altLang="en-US" sz="3200" spc="55">
                <a:solidFill>
                  <a:schemeClr val="bg1">
                    <a:lumMod val="85000"/>
                  </a:schemeClr>
                </a:solidFill>
                <a:latin typeface="Microsoft Sans Serif"/>
                <a:cs typeface="Microsoft Sans Serif"/>
              </a:rPr>
              <a:t>ありながら検査はしっかりと静的に</a:t>
            </a:r>
            <a:endParaRPr lang="en-US" altLang="ja-JP" sz="3200" spc="55" dirty="0">
              <a:solidFill>
                <a:schemeClr val="bg1">
                  <a:lumMod val="85000"/>
                </a:schemeClr>
              </a:solidFill>
              <a:latin typeface="Microsoft Sans Serif"/>
              <a:cs typeface="Microsoft Sans Serif"/>
            </a:endParaRPr>
          </a:p>
          <a:p>
            <a:pPr marL="12700" algn="just">
              <a:lnSpc>
                <a:spcPct val="100000"/>
              </a:lnSpc>
              <a:spcBef>
                <a:spcPts val="100"/>
              </a:spcBef>
            </a:pPr>
            <a:r>
              <a:rPr lang="ja-JP" altLang="en-US" sz="3200" spc="55">
                <a:solidFill>
                  <a:schemeClr val="bg1">
                    <a:lumMod val="85000"/>
                  </a:schemeClr>
                </a:solidFill>
                <a:latin typeface="Microsoft Sans Serif"/>
                <a:cs typeface="Microsoft Sans Serif"/>
              </a:rPr>
              <a:t>行われている</a:t>
            </a:r>
            <a:endParaRPr lang="en-US" altLang="ja-JP" sz="3200" spc="55" dirty="0">
              <a:solidFill>
                <a:schemeClr val="bg1">
                  <a:lumMod val="85000"/>
                </a:schemeClr>
              </a:solidFill>
              <a:latin typeface="Microsoft Sans Serif"/>
              <a:cs typeface="Microsoft Sans Serif"/>
            </a:endParaRPr>
          </a:p>
        </p:txBody>
      </p:sp>
      <p:sp>
        <p:nvSpPr>
          <p:cNvPr id="4" name="object 4"/>
          <p:cNvSpPr/>
          <p:nvPr/>
        </p:nvSpPr>
        <p:spPr>
          <a:xfrm>
            <a:off x="953736" y="956429"/>
            <a:ext cx="19050" cy="8382000"/>
          </a:xfrm>
          <a:custGeom>
            <a:avLst/>
            <a:gdLst/>
            <a:ahLst/>
            <a:cxnLst/>
            <a:rect l="l" t="t" r="r" b="b"/>
            <a:pathLst>
              <a:path w="19050" h="8382000">
                <a:moveTo>
                  <a:pt x="19050" y="8382000"/>
                </a:moveTo>
                <a:lnTo>
                  <a:pt x="0" y="8382000"/>
                </a:lnTo>
                <a:lnTo>
                  <a:pt x="0" y="0"/>
                </a:lnTo>
                <a:lnTo>
                  <a:pt x="19050" y="0"/>
                </a:lnTo>
                <a:lnTo>
                  <a:pt x="19050" y="8382000"/>
                </a:lnTo>
                <a:close/>
              </a:path>
            </a:pathLst>
          </a:custGeom>
          <a:solidFill>
            <a:srgbClr val="9B81BB">
              <a:alpha val="29798"/>
            </a:srgbClr>
          </a:solidFill>
        </p:spPr>
        <p:txBody>
          <a:bodyPr wrap="square" lIns="0" tIns="0" rIns="0" bIns="0" rtlCol="0"/>
          <a:lstStyle/>
          <a:p>
            <a:endParaRPr/>
          </a:p>
        </p:txBody>
      </p:sp>
      <p:sp>
        <p:nvSpPr>
          <p:cNvPr id="9" name="object 9"/>
          <p:cNvSpPr txBox="1">
            <a:spLocks noGrp="1"/>
          </p:cNvSpPr>
          <p:nvPr>
            <p:ph type="sldNum" sz="quarter" idx="7"/>
          </p:nvPr>
        </p:nvSpPr>
        <p:spPr>
          <a:xfrm>
            <a:off x="17693162" y="9609511"/>
            <a:ext cx="424501" cy="334589"/>
          </a:xfrm>
          <a:prstGeom prst="rect">
            <a:avLst/>
          </a:prstGeom>
        </p:spPr>
        <p:txBody>
          <a:bodyPr vert="horz" wrap="square" lIns="0" tIns="29844" rIns="0" bIns="0" rtlCol="0">
            <a:spAutoFit/>
          </a:bodyPr>
          <a:lstStyle/>
          <a:p>
            <a:pPr marL="38100">
              <a:lnSpc>
                <a:spcPct val="100000"/>
              </a:lnSpc>
              <a:spcBef>
                <a:spcPts val="234"/>
              </a:spcBef>
            </a:pPr>
            <a:fld id="{81D60167-4931-47E6-BA6A-407CBD079E47}" type="slidenum">
              <a:rPr spc="30" dirty="0"/>
              <a:t>14</a:t>
            </a:fld>
            <a:endParaRPr spc="30"/>
          </a:p>
        </p:txBody>
      </p:sp>
      <p:pic>
        <p:nvPicPr>
          <p:cNvPr id="6" name="図 5">
            <a:extLst>
              <a:ext uri="{FF2B5EF4-FFF2-40B4-BE49-F238E27FC236}">
                <a16:creationId xmlns:a16="http://schemas.microsoft.com/office/drawing/2014/main" id="{4B9FB37D-1708-6704-E5CE-8DC493010B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4600" y="3756753"/>
            <a:ext cx="7983064" cy="3229426"/>
          </a:xfrm>
          <a:prstGeom prst="rect">
            <a:avLst/>
          </a:prstGeom>
        </p:spPr>
      </p:pic>
    </p:spTree>
    <p:extLst>
      <p:ext uri="{BB962C8B-B14F-4D97-AF65-F5344CB8AC3E}">
        <p14:creationId xmlns:p14="http://schemas.microsoft.com/office/powerpoint/2010/main" val="19876288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11300" y="981615"/>
            <a:ext cx="9216390" cy="751488"/>
          </a:xfrm>
          <a:prstGeom prst="rect">
            <a:avLst/>
          </a:prstGeom>
        </p:spPr>
        <p:txBody>
          <a:bodyPr vert="horz" wrap="square" lIns="0" tIns="12700" rIns="0" bIns="0" rtlCol="0">
            <a:spAutoFit/>
          </a:bodyPr>
          <a:lstStyle/>
          <a:p>
            <a:pPr marL="12700">
              <a:lnSpc>
                <a:spcPct val="100000"/>
              </a:lnSpc>
              <a:spcBef>
                <a:spcPts val="100"/>
              </a:spcBef>
            </a:pPr>
            <a:r>
              <a:rPr lang="ja-JP" altLang="en-US" sz="4800" spc="-20">
                <a:latin typeface="+mj-ea"/>
              </a:rPr>
              <a:t>新言語のコンセプト</a:t>
            </a:r>
            <a:endParaRPr sz="4800">
              <a:latin typeface="+mj-ea"/>
            </a:endParaRPr>
          </a:p>
        </p:txBody>
      </p:sp>
      <p:sp>
        <p:nvSpPr>
          <p:cNvPr id="3" name="object 3"/>
          <p:cNvSpPr txBox="1"/>
          <p:nvPr/>
        </p:nvSpPr>
        <p:spPr>
          <a:xfrm>
            <a:off x="1511300" y="2171700"/>
            <a:ext cx="15101569" cy="7763664"/>
          </a:xfrm>
          <a:prstGeom prst="rect">
            <a:avLst/>
          </a:prstGeom>
        </p:spPr>
        <p:txBody>
          <a:bodyPr vert="horz" wrap="square" lIns="0" tIns="12700" rIns="0" bIns="0" rtlCol="0">
            <a:spAutoFit/>
          </a:bodyPr>
          <a:lstStyle/>
          <a:p>
            <a:pPr marL="12700" algn="just">
              <a:lnSpc>
                <a:spcPct val="100000"/>
              </a:lnSpc>
              <a:spcBef>
                <a:spcPts val="100"/>
              </a:spcBef>
            </a:pPr>
            <a:r>
              <a:rPr lang="ja-JP" altLang="en-US" sz="4400" spc="35">
                <a:solidFill>
                  <a:srgbClr val="9B81BB"/>
                </a:solidFill>
                <a:latin typeface="Microsoft Sans Serif"/>
                <a:cs typeface="Microsoft Sans Serif"/>
              </a:rPr>
              <a:t>関数型＋オブジェクト指向</a:t>
            </a:r>
            <a:endParaRPr lang="en-US" altLang="ja-JP" sz="4400" spc="35" dirty="0">
              <a:solidFill>
                <a:srgbClr val="9B81BB"/>
              </a:solidFill>
              <a:latin typeface="Microsoft Sans Serif"/>
              <a:cs typeface="Microsoft Sans Serif"/>
            </a:endParaRPr>
          </a:p>
          <a:p>
            <a:pPr marL="12700" algn="just">
              <a:lnSpc>
                <a:spcPct val="100000"/>
              </a:lnSpc>
              <a:spcBef>
                <a:spcPts val="100"/>
              </a:spcBef>
            </a:pPr>
            <a:endParaRPr lang="en-US" altLang="ja-JP" sz="3200" spc="55" dirty="0">
              <a:solidFill>
                <a:schemeClr val="bg1">
                  <a:lumMod val="85000"/>
                </a:schemeClr>
              </a:solidFill>
              <a:latin typeface="Microsoft Sans Serif"/>
              <a:cs typeface="Microsoft Sans Serif"/>
            </a:endParaRPr>
          </a:p>
          <a:p>
            <a:pPr marL="12700" algn="just">
              <a:lnSpc>
                <a:spcPct val="100000"/>
              </a:lnSpc>
              <a:spcBef>
                <a:spcPts val="100"/>
              </a:spcBef>
            </a:pPr>
            <a:r>
              <a:rPr lang="ja-JP" altLang="en-US" sz="3200" spc="55">
                <a:solidFill>
                  <a:srgbClr val="A1C699"/>
                </a:solidFill>
                <a:latin typeface="Microsoft Sans Serif"/>
                <a:cs typeface="Microsoft Sans Serif"/>
              </a:rPr>
              <a:t>オブジェクト指向</a:t>
            </a:r>
            <a:r>
              <a:rPr lang="en-US" altLang="ja-JP" sz="3200" spc="55" dirty="0">
                <a:solidFill>
                  <a:srgbClr val="A1C699"/>
                </a:solidFill>
                <a:latin typeface="Microsoft Sans Serif"/>
                <a:cs typeface="Microsoft Sans Serif"/>
              </a:rPr>
              <a:t>(Object-oriented)</a:t>
            </a:r>
            <a:r>
              <a:rPr lang="ja-JP" altLang="en-US" sz="3200" spc="55">
                <a:solidFill>
                  <a:schemeClr val="bg1">
                    <a:lumMod val="85000"/>
                  </a:schemeClr>
                </a:solidFill>
                <a:latin typeface="Microsoft Sans Serif"/>
                <a:cs typeface="Microsoft Sans Serif"/>
              </a:rPr>
              <a:t>は</a:t>
            </a:r>
            <a:r>
              <a:rPr lang="en-US" altLang="ja-JP" sz="3200" spc="55" dirty="0">
                <a:solidFill>
                  <a:schemeClr val="bg1">
                    <a:lumMod val="85000"/>
                  </a:schemeClr>
                </a:solidFill>
                <a:latin typeface="Microsoft Sans Serif"/>
                <a:cs typeface="Microsoft Sans Serif"/>
              </a:rPr>
              <a:t>Python</a:t>
            </a:r>
            <a:r>
              <a:rPr lang="ja-JP" altLang="en-US" sz="3200" spc="55">
                <a:solidFill>
                  <a:schemeClr val="bg1">
                    <a:lumMod val="85000"/>
                  </a:schemeClr>
                </a:solidFill>
                <a:latin typeface="Microsoft Sans Serif"/>
                <a:cs typeface="Microsoft Sans Serif"/>
              </a:rPr>
              <a:t>や</a:t>
            </a:r>
            <a:endParaRPr lang="en-US" altLang="ja-JP" sz="3200" spc="55" dirty="0">
              <a:solidFill>
                <a:schemeClr val="bg1">
                  <a:lumMod val="85000"/>
                </a:schemeClr>
              </a:solidFill>
              <a:latin typeface="Microsoft Sans Serif"/>
              <a:cs typeface="Microsoft Sans Serif"/>
            </a:endParaRPr>
          </a:p>
          <a:p>
            <a:pPr marL="12700" algn="just">
              <a:lnSpc>
                <a:spcPct val="100000"/>
              </a:lnSpc>
              <a:spcBef>
                <a:spcPts val="100"/>
              </a:spcBef>
            </a:pPr>
            <a:r>
              <a:rPr lang="en-US" altLang="ja-JP" sz="3200" spc="55" dirty="0">
                <a:solidFill>
                  <a:schemeClr val="bg1">
                    <a:lumMod val="85000"/>
                  </a:schemeClr>
                </a:solidFill>
                <a:latin typeface="Microsoft Sans Serif"/>
                <a:cs typeface="Microsoft Sans Serif"/>
              </a:rPr>
              <a:t>Java</a:t>
            </a:r>
            <a:r>
              <a:rPr lang="ja-JP" altLang="en-US" sz="3200" spc="55">
                <a:solidFill>
                  <a:schemeClr val="bg1">
                    <a:lumMod val="85000"/>
                  </a:schemeClr>
                </a:solidFill>
                <a:latin typeface="Microsoft Sans Serif"/>
                <a:cs typeface="Microsoft Sans Serif"/>
              </a:rPr>
              <a:t>など多くの言語が採用するパラダイム</a:t>
            </a:r>
            <a:endParaRPr lang="en-US" altLang="ja-JP" sz="3200" spc="55" dirty="0">
              <a:solidFill>
                <a:schemeClr val="bg1">
                  <a:lumMod val="85000"/>
                </a:schemeClr>
              </a:solidFill>
              <a:latin typeface="Microsoft Sans Serif"/>
              <a:cs typeface="Microsoft Sans Serif"/>
            </a:endParaRPr>
          </a:p>
          <a:p>
            <a:pPr marL="12700" algn="just">
              <a:lnSpc>
                <a:spcPct val="100000"/>
              </a:lnSpc>
              <a:spcBef>
                <a:spcPts val="100"/>
              </a:spcBef>
            </a:pPr>
            <a:endParaRPr lang="en-US" altLang="ja-JP" sz="3200" spc="55" dirty="0">
              <a:solidFill>
                <a:schemeClr val="bg1">
                  <a:lumMod val="85000"/>
                </a:schemeClr>
              </a:solidFill>
              <a:latin typeface="Microsoft Sans Serif"/>
              <a:cs typeface="Microsoft Sans Serif"/>
            </a:endParaRPr>
          </a:p>
          <a:p>
            <a:pPr marL="12700" algn="just">
              <a:lnSpc>
                <a:spcPct val="100000"/>
              </a:lnSpc>
              <a:spcBef>
                <a:spcPts val="100"/>
              </a:spcBef>
            </a:pPr>
            <a:r>
              <a:rPr lang="ja-JP" altLang="en-US" sz="3200" spc="55">
                <a:solidFill>
                  <a:schemeClr val="bg1">
                    <a:lumMod val="85000"/>
                  </a:schemeClr>
                </a:solidFill>
                <a:latin typeface="Microsoft Sans Serif"/>
                <a:cs typeface="Microsoft Sans Serif"/>
              </a:rPr>
              <a:t>しかし近年は、より数学的で形式的な取り扱いが</a:t>
            </a:r>
            <a:endParaRPr lang="en-US" altLang="ja-JP" sz="3200" spc="55" dirty="0">
              <a:solidFill>
                <a:schemeClr val="bg1">
                  <a:lumMod val="85000"/>
                </a:schemeClr>
              </a:solidFill>
              <a:latin typeface="Microsoft Sans Serif"/>
              <a:cs typeface="Microsoft Sans Serif"/>
            </a:endParaRPr>
          </a:p>
          <a:p>
            <a:pPr marL="12700" algn="just">
              <a:lnSpc>
                <a:spcPct val="100000"/>
              </a:lnSpc>
              <a:spcBef>
                <a:spcPts val="100"/>
              </a:spcBef>
            </a:pPr>
            <a:r>
              <a:rPr lang="ja-JP" altLang="en-US" sz="3200" spc="55">
                <a:solidFill>
                  <a:schemeClr val="bg1">
                    <a:lumMod val="85000"/>
                  </a:schemeClr>
                </a:solidFill>
                <a:latin typeface="Microsoft Sans Serif"/>
                <a:cs typeface="Microsoft Sans Serif"/>
              </a:rPr>
              <a:t>容易な</a:t>
            </a:r>
            <a:r>
              <a:rPr lang="ja-JP" altLang="en-US" sz="3200" spc="55">
                <a:solidFill>
                  <a:srgbClr val="A1C699"/>
                </a:solidFill>
                <a:latin typeface="Microsoft Sans Serif"/>
                <a:cs typeface="Microsoft Sans Serif"/>
              </a:rPr>
              <a:t>関数型</a:t>
            </a:r>
            <a:r>
              <a:rPr lang="en-US" altLang="ja-JP" sz="3200" spc="55" dirty="0">
                <a:solidFill>
                  <a:srgbClr val="A1C699"/>
                </a:solidFill>
                <a:latin typeface="Microsoft Sans Serif"/>
                <a:cs typeface="Microsoft Sans Serif"/>
              </a:rPr>
              <a:t>(Functional)</a:t>
            </a:r>
            <a:r>
              <a:rPr lang="ja-JP" altLang="en-US" sz="3200" spc="55">
                <a:solidFill>
                  <a:srgbClr val="A1C699"/>
                </a:solidFill>
                <a:latin typeface="Microsoft Sans Serif"/>
                <a:cs typeface="Microsoft Sans Serif"/>
              </a:rPr>
              <a:t>プログラミング</a:t>
            </a:r>
            <a:r>
              <a:rPr lang="ja-JP" altLang="en-US" sz="3200" spc="55">
                <a:solidFill>
                  <a:schemeClr val="bg1">
                    <a:lumMod val="85000"/>
                  </a:schemeClr>
                </a:solidFill>
                <a:latin typeface="Microsoft Sans Serif"/>
                <a:cs typeface="Microsoft Sans Serif"/>
              </a:rPr>
              <a:t>が</a:t>
            </a:r>
            <a:endParaRPr lang="en-US" altLang="ja-JP" sz="3200" spc="55" dirty="0">
              <a:solidFill>
                <a:schemeClr val="bg1">
                  <a:lumMod val="85000"/>
                </a:schemeClr>
              </a:solidFill>
              <a:latin typeface="Microsoft Sans Serif"/>
              <a:cs typeface="Microsoft Sans Serif"/>
            </a:endParaRPr>
          </a:p>
          <a:p>
            <a:pPr marL="12700" algn="just">
              <a:lnSpc>
                <a:spcPct val="100000"/>
              </a:lnSpc>
              <a:spcBef>
                <a:spcPts val="100"/>
              </a:spcBef>
            </a:pPr>
            <a:r>
              <a:rPr lang="ja-JP" altLang="en-US" sz="3200" spc="55">
                <a:solidFill>
                  <a:schemeClr val="bg1">
                    <a:lumMod val="85000"/>
                  </a:schemeClr>
                </a:solidFill>
                <a:latin typeface="Microsoft Sans Serif"/>
                <a:cs typeface="Microsoft Sans Serif"/>
              </a:rPr>
              <a:t>注目されている</a:t>
            </a:r>
            <a:endParaRPr lang="en-US" altLang="ja-JP" sz="3200" spc="55" dirty="0">
              <a:solidFill>
                <a:schemeClr val="bg1">
                  <a:lumMod val="85000"/>
                </a:schemeClr>
              </a:solidFill>
              <a:latin typeface="Microsoft Sans Serif"/>
              <a:cs typeface="Microsoft Sans Serif"/>
            </a:endParaRPr>
          </a:p>
          <a:p>
            <a:pPr marL="12700" algn="just">
              <a:lnSpc>
                <a:spcPct val="100000"/>
              </a:lnSpc>
              <a:spcBef>
                <a:spcPts val="100"/>
              </a:spcBef>
            </a:pPr>
            <a:endParaRPr lang="en-US" altLang="ja-JP" sz="3200" spc="55" dirty="0">
              <a:solidFill>
                <a:schemeClr val="bg1">
                  <a:lumMod val="85000"/>
                </a:schemeClr>
              </a:solidFill>
              <a:latin typeface="Microsoft Sans Serif"/>
              <a:cs typeface="Microsoft Sans Serif"/>
            </a:endParaRPr>
          </a:p>
          <a:p>
            <a:pPr marL="12700" algn="just">
              <a:lnSpc>
                <a:spcPct val="100000"/>
              </a:lnSpc>
              <a:spcBef>
                <a:spcPts val="100"/>
              </a:spcBef>
            </a:pPr>
            <a:r>
              <a:rPr lang="ja-JP" altLang="en-US" sz="3200" spc="55">
                <a:solidFill>
                  <a:schemeClr val="bg1">
                    <a:lumMod val="85000"/>
                  </a:schemeClr>
                </a:solidFill>
                <a:latin typeface="Microsoft Sans Serif"/>
                <a:cs typeface="Microsoft Sans Serif"/>
              </a:rPr>
              <a:t>両者は組み合わせることも可能であり、</a:t>
            </a:r>
            <a:endParaRPr lang="en-US" altLang="ja-JP" sz="3200" spc="55" dirty="0">
              <a:solidFill>
                <a:schemeClr val="bg1">
                  <a:lumMod val="85000"/>
                </a:schemeClr>
              </a:solidFill>
              <a:latin typeface="Microsoft Sans Serif"/>
              <a:cs typeface="Microsoft Sans Serif"/>
            </a:endParaRPr>
          </a:p>
          <a:p>
            <a:pPr marL="12700" algn="just">
              <a:lnSpc>
                <a:spcPct val="100000"/>
              </a:lnSpc>
              <a:spcBef>
                <a:spcPts val="100"/>
              </a:spcBef>
            </a:pPr>
            <a:r>
              <a:rPr lang="ja-JP" altLang="en-US" sz="3200" spc="55">
                <a:solidFill>
                  <a:schemeClr val="bg1">
                    <a:lumMod val="85000"/>
                  </a:schemeClr>
                </a:solidFill>
                <a:latin typeface="Microsoft Sans Serif"/>
                <a:cs typeface="Microsoft Sans Serif"/>
              </a:rPr>
              <a:t>そのようなアプローチを取る言語もある</a:t>
            </a:r>
            <a:endParaRPr lang="en-US" altLang="ja-JP" sz="3200" spc="55" dirty="0">
              <a:solidFill>
                <a:schemeClr val="bg1">
                  <a:lumMod val="85000"/>
                </a:schemeClr>
              </a:solidFill>
              <a:latin typeface="Microsoft Sans Serif"/>
              <a:cs typeface="Microsoft Sans Serif"/>
            </a:endParaRPr>
          </a:p>
          <a:p>
            <a:pPr marL="12700" algn="just">
              <a:lnSpc>
                <a:spcPct val="100000"/>
              </a:lnSpc>
              <a:spcBef>
                <a:spcPts val="100"/>
              </a:spcBef>
            </a:pPr>
            <a:r>
              <a:rPr lang="en-US" altLang="ja-JP" sz="3200" spc="55" dirty="0">
                <a:solidFill>
                  <a:schemeClr val="bg1">
                    <a:lumMod val="85000"/>
                  </a:schemeClr>
                </a:solidFill>
                <a:latin typeface="Microsoft Sans Serif"/>
                <a:cs typeface="Microsoft Sans Serif"/>
              </a:rPr>
              <a:t>(e.g., Scala)</a:t>
            </a:r>
          </a:p>
          <a:p>
            <a:pPr marL="12700" algn="just">
              <a:lnSpc>
                <a:spcPct val="100000"/>
              </a:lnSpc>
              <a:spcBef>
                <a:spcPts val="100"/>
              </a:spcBef>
            </a:pPr>
            <a:endParaRPr lang="en-US" altLang="ja-JP" sz="3200" spc="55" dirty="0">
              <a:solidFill>
                <a:schemeClr val="bg1">
                  <a:lumMod val="85000"/>
                </a:schemeClr>
              </a:solidFill>
              <a:latin typeface="Microsoft Sans Serif"/>
              <a:cs typeface="Microsoft Sans Serif"/>
            </a:endParaRPr>
          </a:p>
          <a:p>
            <a:pPr marL="12700" algn="just">
              <a:lnSpc>
                <a:spcPct val="100000"/>
              </a:lnSpc>
              <a:spcBef>
                <a:spcPts val="100"/>
              </a:spcBef>
            </a:pPr>
            <a:r>
              <a:rPr lang="ja-JP" altLang="en-US" sz="3200" spc="55">
                <a:solidFill>
                  <a:schemeClr val="bg1">
                    <a:lumMod val="85000"/>
                  </a:schemeClr>
                </a:solidFill>
                <a:latin typeface="Microsoft Sans Serif"/>
                <a:cs typeface="Microsoft Sans Serif"/>
              </a:rPr>
              <a:t>提案する言語もこのアプローチを採用する</a:t>
            </a:r>
            <a:endParaRPr lang="en-US" altLang="ja-JP" sz="3200" spc="55" dirty="0">
              <a:solidFill>
                <a:schemeClr val="bg1">
                  <a:lumMod val="85000"/>
                </a:schemeClr>
              </a:solidFill>
              <a:latin typeface="Microsoft Sans Serif"/>
              <a:cs typeface="Microsoft Sans Serif"/>
            </a:endParaRPr>
          </a:p>
          <a:p>
            <a:pPr marL="12700" algn="just">
              <a:lnSpc>
                <a:spcPct val="100000"/>
              </a:lnSpc>
              <a:spcBef>
                <a:spcPts val="100"/>
              </a:spcBef>
            </a:pPr>
            <a:endParaRPr lang="en-US" altLang="ja-JP" sz="3200" spc="55" dirty="0">
              <a:solidFill>
                <a:schemeClr val="bg1">
                  <a:lumMod val="85000"/>
                </a:schemeClr>
              </a:solidFill>
              <a:latin typeface="Microsoft Sans Serif"/>
              <a:cs typeface="Microsoft Sans Serif"/>
            </a:endParaRPr>
          </a:p>
        </p:txBody>
      </p:sp>
      <p:sp>
        <p:nvSpPr>
          <p:cNvPr id="4" name="object 4"/>
          <p:cNvSpPr/>
          <p:nvPr/>
        </p:nvSpPr>
        <p:spPr>
          <a:xfrm>
            <a:off x="953736" y="956429"/>
            <a:ext cx="19050" cy="8382000"/>
          </a:xfrm>
          <a:custGeom>
            <a:avLst/>
            <a:gdLst/>
            <a:ahLst/>
            <a:cxnLst/>
            <a:rect l="l" t="t" r="r" b="b"/>
            <a:pathLst>
              <a:path w="19050" h="8382000">
                <a:moveTo>
                  <a:pt x="19050" y="8382000"/>
                </a:moveTo>
                <a:lnTo>
                  <a:pt x="0" y="8382000"/>
                </a:lnTo>
                <a:lnTo>
                  <a:pt x="0" y="0"/>
                </a:lnTo>
                <a:lnTo>
                  <a:pt x="19050" y="0"/>
                </a:lnTo>
                <a:lnTo>
                  <a:pt x="19050" y="8382000"/>
                </a:lnTo>
                <a:close/>
              </a:path>
            </a:pathLst>
          </a:custGeom>
          <a:solidFill>
            <a:srgbClr val="9B81BB">
              <a:alpha val="29798"/>
            </a:srgbClr>
          </a:solidFill>
        </p:spPr>
        <p:txBody>
          <a:bodyPr wrap="square" lIns="0" tIns="0" rIns="0" bIns="0" rtlCol="0"/>
          <a:lstStyle/>
          <a:p>
            <a:endParaRPr/>
          </a:p>
        </p:txBody>
      </p:sp>
      <p:sp>
        <p:nvSpPr>
          <p:cNvPr id="9" name="object 9"/>
          <p:cNvSpPr txBox="1">
            <a:spLocks noGrp="1"/>
          </p:cNvSpPr>
          <p:nvPr>
            <p:ph type="sldNum" sz="quarter" idx="7"/>
          </p:nvPr>
        </p:nvSpPr>
        <p:spPr>
          <a:xfrm>
            <a:off x="17693162" y="9609511"/>
            <a:ext cx="327209" cy="330218"/>
          </a:xfrm>
          <a:prstGeom prst="rect">
            <a:avLst/>
          </a:prstGeom>
        </p:spPr>
        <p:txBody>
          <a:bodyPr vert="horz" wrap="square" lIns="0" tIns="29844" rIns="0" bIns="0" rtlCol="0">
            <a:spAutoFit/>
          </a:bodyPr>
          <a:lstStyle/>
          <a:p>
            <a:pPr marL="38100">
              <a:lnSpc>
                <a:spcPct val="100000"/>
              </a:lnSpc>
              <a:spcBef>
                <a:spcPts val="234"/>
              </a:spcBef>
            </a:pPr>
            <a:fld id="{81D60167-4931-47E6-BA6A-407CBD079E47}" type="slidenum">
              <a:rPr spc="30" dirty="0"/>
              <a:t>15</a:t>
            </a:fld>
            <a:endParaRPr spc="30"/>
          </a:p>
        </p:txBody>
      </p:sp>
      <p:pic>
        <p:nvPicPr>
          <p:cNvPr id="7" name="図 6">
            <a:extLst>
              <a:ext uri="{FF2B5EF4-FFF2-40B4-BE49-F238E27FC236}">
                <a16:creationId xmlns:a16="http://schemas.microsoft.com/office/drawing/2014/main" id="{EC1AB495-990B-02AE-F4AE-30CFCB1D87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60847" y="1733103"/>
            <a:ext cx="6754168" cy="7297168"/>
          </a:xfrm>
          <a:prstGeom prst="rect">
            <a:avLst/>
          </a:prstGeom>
        </p:spPr>
      </p:pic>
      <p:sp>
        <p:nvSpPr>
          <p:cNvPr id="8" name="テキスト ボックス 7">
            <a:extLst>
              <a:ext uri="{FF2B5EF4-FFF2-40B4-BE49-F238E27FC236}">
                <a16:creationId xmlns:a16="http://schemas.microsoft.com/office/drawing/2014/main" id="{666FE15A-851F-6AD1-91C6-52E56545B3CE}"/>
              </a:ext>
            </a:extLst>
          </p:cNvPr>
          <p:cNvSpPr txBox="1"/>
          <p:nvPr/>
        </p:nvSpPr>
        <p:spPr>
          <a:xfrm>
            <a:off x="15087600" y="9035208"/>
            <a:ext cx="2932772" cy="369332"/>
          </a:xfrm>
          <a:prstGeom prst="rect">
            <a:avLst/>
          </a:prstGeom>
          <a:noFill/>
        </p:spPr>
        <p:txBody>
          <a:bodyPr wrap="square" rtlCol="0">
            <a:spAutoFit/>
          </a:bodyPr>
          <a:lstStyle/>
          <a:p>
            <a:r>
              <a:rPr kumimoji="1" lang="en-US" altLang="ja-JP" i="1">
                <a:solidFill>
                  <a:schemeClr val="bg1">
                    <a:lumMod val="95000"/>
                  </a:schemeClr>
                </a:solidFill>
              </a:rPr>
              <a:t>Source:</a:t>
            </a:r>
            <a:r>
              <a:rPr lang="en-US" altLang="ja-JP" i="1">
                <a:solidFill>
                  <a:schemeClr val="bg1">
                    <a:lumMod val="95000"/>
                  </a:schemeClr>
                </a:solidFill>
              </a:rPr>
              <a:t> </a:t>
            </a:r>
            <a:r>
              <a:rPr kumimoji="1" lang="en-US" altLang="ja-JP">
                <a:hlinkClick r:id="rId3"/>
              </a:rPr>
              <a:t>https://scala-lang.org</a:t>
            </a:r>
            <a:endParaRPr kumimoji="1" lang="en-US" altLang="ja-JP"/>
          </a:p>
        </p:txBody>
      </p:sp>
    </p:spTree>
    <p:extLst>
      <p:ext uri="{BB962C8B-B14F-4D97-AF65-F5344CB8AC3E}">
        <p14:creationId xmlns:p14="http://schemas.microsoft.com/office/powerpoint/2010/main" val="4164541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11300" y="981615"/>
            <a:ext cx="9216390" cy="751488"/>
          </a:xfrm>
          <a:prstGeom prst="rect">
            <a:avLst/>
          </a:prstGeom>
        </p:spPr>
        <p:txBody>
          <a:bodyPr vert="horz" wrap="square" lIns="0" tIns="12700" rIns="0" bIns="0" rtlCol="0">
            <a:spAutoFit/>
          </a:bodyPr>
          <a:lstStyle/>
          <a:p>
            <a:pPr marL="12700">
              <a:lnSpc>
                <a:spcPct val="100000"/>
              </a:lnSpc>
              <a:spcBef>
                <a:spcPts val="100"/>
              </a:spcBef>
            </a:pPr>
            <a:r>
              <a:rPr lang="ja-JP" altLang="en-US" sz="4800" spc="-20">
                <a:latin typeface="+mj-ea"/>
              </a:rPr>
              <a:t>新言語のコンセプト</a:t>
            </a:r>
            <a:endParaRPr sz="4800">
              <a:latin typeface="+mj-ea"/>
            </a:endParaRPr>
          </a:p>
        </p:txBody>
      </p:sp>
      <p:sp>
        <p:nvSpPr>
          <p:cNvPr id="3" name="object 3"/>
          <p:cNvSpPr txBox="1"/>
          <p:nvPr/>
        </p:nvSpPr>
        <p:spPr>
          <a:xfrm>
            <a:off x="1511300" y="2171700"/>
            <a:ext cx="15101569" cy="4732065"/>
          </a:xfrm>
          <a:prstGeom prst="rect">
            <a:avLst/>
          </a:prstGeom>
        </p:spPr>
        <p:txBody>
          <a:bodyPr vert="horz" wrap="square" lIns="0" tIns="12700" rIns="0" bIns="0" rtlCol="0">
            <a:spAutoFit/>
          </a:bodyPr>
          <a:lstStyle/>
          <a:p>
            <a:pPr marL="12700" algn="just">
              <a:lnSpc>
                <a:spcPct val="100000"/>
              </a:lnSpc>
              <a:spcBef>
                <a:spcPts val="100"/>
              </a:spcBef>
            </a:pPr>
            <a:r>
              <a:rPr lang="ja-JP" altLang="en-US" sz="4400" spc="35">
                <a:solidFill>
                  <a:srgbClr val="9B81BB"/>
                </a:solidFill>
                <a:latin typeface="Microsoft Sans Serif"/>
                <a:cs typeface="Microsoft Sans Serif"/>
              </a:rPr>
              <a:t>開発ツールの統合</a:t>
            </a:r>
            <a:endParaRPr lang="en-US" altLang="ja-JP" sz="4400" spc="35" dirty="0">
              <a:solidFill>
                <a:srgbClr val="9B81BB"/>
              </a:solidFill>
              <a:latin typeface="Microsoft Sans Serif"/>
              <a:cs typeface="Microsoft Sans Serif"/>
            </a:endParaRPr>
          </a:p>
          <a:p>
            <a:pPr marL="12700" algn="just">
              <a:lnSpc>
                <a:spcPct val="100000"/>
              </a:lnSpc>
              <a:spcBef>
                <a:spcPts val="100"/>
              </a:spcBef>
            </a:pPr>
            <a:endParaRPr lang="en-US" altLang="ja-JP" sz="3200" spc="55" dirty="0">
              <a:solidFill>
                <a:schemeClr val="bg1">
                  <a:lumMod val="85000"/>
                </a:schemeClr>
              </a:solidFill>
              <a:latin typeface="Microsoft Sans Serif"/>
              <a:cs typeface="Microsoft Sans Serif"/>
            </a:endParaRPr>
          </a:p>
          <a:p>
            <a:pPr marL="12700" algn="just">
              <a:lnSpc>
                <a:spcPct val="100000"/>
              </a:lnSpc>
              <a:spcBef>
                <a:spcPts val="100"/>
              </a:spcBef>
            </a:pPr>
            <a:r>
              <a:rPr lang="ja-JP" altLang="en-US" sz="3200" spc="55">
                <a:solidFill>
                  <a:schemeClr val="bg1">
                    <a:lumMod val="85000"/>
                  </a:schemeClr>
                </a:solidFill>
                <a:latin typeface="Microsoft Sans Serif"/>
                <a:cs typeface="Microsoft Sans Serif"/>
              </a:rPr>
              <a:t>仮想環境マネージャ、フォーマッタ、</a:t>
            </a:r>
            <a:endParaRPr lang="en-US" altLang="ja-JP" sz="3200" spc="55" dirty="0">
              <a:solidFill>
                <a:schemeClr val="bg1">
                  <a:lumMod val="85000"/>
                </a:schemeClr>
              </a:solidFill>
              <a:latin typeface="Microsoft Sans Serif"/>
              <a:cs typeface="Microsoft Sans Serif"/>
            </a:endParaRPr>
          </a:p>
          <a:p>
            <a:pPr marL="12700" algn="just">
              <a:lnSpc>
                <a:spcPct val="100000"/>
              </a:lnSpc>
              <a:spcBef>
                <a:spcPts val="100"/>
              </a:spcBef>
            </a:pPr>
            <a:r>
              <a:rPr lang="ja-JP" altLang="en-US" sz="3200" spc="55">
                <a:solidFill>
                  <a:schemeClr val="bg1">
                    <a:lumMod val="85000"/>
                  </a:schemeClr>
                </a:solidFill>
                <a:latin typeface="Microsoft Sans Serif"/>
                <a:cs typeface="Microsoft Sans Serif"/>
              </a:rPr>
              <a:t>パッケージマネージャ、</a:t>
            </a:r>
            <a:r>
              <a:rPr lang="en-US" altLang="ja-JP" sz="3200" spc="55" dirty="0">
                <a:solidFill>
                  <a:schemeClr val="bg1">
                    <a:lumMod val="85000"/>
                  </a:schemeClr>
                </a:solidFill>
                <a:latin typeface="Microsoft Sans Serif"/>
                <a:cs typeface="Microsoft Sans Serif"/>
              </a:rPr>
              <a:t>linter</a:t>
            </a:r>
            <a:r>
              <a:rPr lang="ja-JP" altLang="en-US" sz="3200" spc="55">
                <a:solidFill>
                  <a:schemeClr val="bg1">
                    <a:lumMod val="85000"/>
                  </a:schemeClr>
                </a:solidFill>
                <a:latin typeface="Microsoft Sans Serif"/>
                <a:cs typeface="Microsoft Sans Serif"/>
              </a:rPr>
              <a:t>などを</a:t>
            </a:r>
            <a:endParaRPr lang="en-US" altLang="ja-JP" sz="3200" spc="55" dirty="0">
              <a:solidFill>
                <a:schemeClr val="bg1">
                  <a:lumMod val="85000"/>
                </a:schemeClr>
              </a:solidFill>
              <a:latin typeface="Microsoft Sans Serif"/>
              <a:cs typeface="Microsoft Sans Serif"/>
            </a:endParaRPr>
          </a:p>
          <a:p>
            <a:pPr marL="12700" algn="just">
              <a:lnSpc>
                <a:spcPct val="100000"/>
              </a:lnSpc>
              <a:spcBef>
                <a:spcPts val="100"/>
              </a:spcBef>
            </a:pPr>
            <a:r>
              <a:rPr lang="ja-JP" altLang="en-US" sz="3200" spc="55">
                <a:solidFill>
                  <a:schemeClr val="bg1">
                    <a:lumMod val="85000"/>
                  </a:schemeClr>
                </a:solidFill>
                <a:latin typeface="Microsoft Sans Serif"/>
                <a:cs typeface="Microsoft Sans Serif"/>
              </a:rPr>
              <a:t>すべてコマンドひとつに統合</a:t>
            </a:r>
            <a:endParaRPr lang="en-US" altLang="ja-JP" sz="3200" spc="55" dirty="0">
              <a:solidFill>
                <a:schemeClr val="bg1">
                  <a:lumMod val="85000"/>
                </a:schemeClr>
              </a:solidFill>
              <a:latin typeface="Microsoft Sans Serif"/>
              <a:cs typeface="Microsoft Sans Serif"/>
            </a:endParaRPr>
          </a:p>
          <a:p>
            <a:pPr marL="12700" algn="just">
              <a:lnSpc>
                <a:spcPct val="100000"/>
              </a:lnSpc>
              <a:spcBef>
                <a:spcPts val="100"/>
              </a:spcBef>
            </a:pPr>
            <a:endParaRPr lang="en-US" altLang="ja-JP" sz="3200" spc="55" dirty="0">
              <a:solidFill>
                <a:schemeClr val="bg1">
                  <a:lumMod val="85000"/>
                </a:schemeClr>
              </a:solidFill>
              <a:latin typeface="Microsoft Sans Serif"/>
              <a:cs typeface="Microsoft Sans Serif"/>
            </a:endParaRPr>
          </a:p>
          <a:p>
            <a:pPr marL="12700" algn="just">
              <a:lnSpc>
                <a:spcPct val="100000"/>
              </a:lnSpc>
              <a:spcBef>
                <a:spcPts val="100"/>
              </a:spcBef>
            </a:pPr>
            <a:r>
              <a:rPr lang="ja-JP" altLang="en-US" sz="3200" spc="55">
                <a:solidFill>
                  <a:schemeClr val="bg1">
                    <a:lumMod val="85000"/>
                  </a:schemeClr>
                </a:solidFill>
                <a:latin typeface="Microsoft Sans Serif"/>
                <a:cs typeface="Microsoft Sans Serif"/>
              </a:rPr>
              <a:t>このようなアプローチは</a:t>
            </a:r>
            <a:r>
              <a:rPr lang="en-US" altLang="ja-JP" sz="3200" spc="55" dirty="0">
                <a:solidFill>
                  <a:schemeClr val="bg1">
                    <a:lumMod val="85000"/>
                  </a:schemeClr>
                </a:solidFill>
                <a:latin typeface="Microsoft Sans Serif"/>
                <a:cs typeface="Microsoft Sans Serif"/>
              </a:rPr>
              <a:t>Go</a:t>
            </a:r>
            <a:r>
              <a:rPr lang="ja-JP" altLang="en-US" sz="3200" spc="55">
                <a:solidFill>
                  <a:schemeClr val="bg1">
                    <a:lumMod val="85000"/>
                  </a:schemeClr>
                </a:solidFill>
                <a:latin typeface="Microsoft Sans Serif"/>
                <a:cs typeface="Microsoft Sans Serif"/>
              </a:rPr>
              <a:t>言語などが採用</a:t>
            </a:r>
            <a:endParaRPr lang="en-US" altLang="ja-JP" sz="3200" spc="55" dirty="0">
              <a:solidFill>
                <a:schemeClr val="bg1">
                  <a:lumMod val="85000"/>
                </a:schemeClr>
              </a:solidFill>
              <a:latin typeface="Microsoft Sans Serif"/>
              <a:cs typeface="Microsoft Sans Serif"/>
            </a:endParaRPr>
          </a:p>
          <a:p>
            <a:pPr marL="12700" algn="just">
              <a:lnSpc>
                <a:spcPct val="100000"/>
              </a:lnSpc>
              <a:spcBef>
                <a:spcPts val="100"/>
              </a:spcBef>
            </a:pPr>
            <a:r>
              <a:rPr lang="ja-JP" altLang="en-US" sz="3200" spc="55">
                <a:solidFill>
                  <a:schemeClr val="bg1">
                    <a:lumMod val="85000"/>
                  </a:schemeClr>
                </a:solidFill>
                <a:latin typeface="Microsoft Sans Serif"/>
                <a:cs typeface="Microsoft Sans Serif"/>
              </a:rPr>
              <a:t>環境構築が容易になり、</a:t>
            </a:r>
            <a:endParaRPr lang="en-US" altLang="ja-JP" sz="3200" spc="55" dirty="0">
              <a:solidFill>
                <a:schemeClr val="bg1">
                  <a:lumMod val="85000"/>
                </a:schemeClr>
              </a:solidFill>
              <a:latin typeface="Microsoft Sans Serif"/>
              <a:cs typeface="Microsoft Sans Serif"/>
            </a:endParaRPr>
          </a:p>
          <a:p>
            <a:pPr marL="12700" algn="just">
              <a:lnSpc>
                <a:spcPct val="100000"/>
              </a:lnSpc>
              <a:spcBef>
                <a:spcPts val="100"/>
              </a:spcBef>
            </a:pPr>
            <a:r>
              <a:rPr lang="ja-JP" altLang="en-US" sz="3200" spc="55">
                <a:solidFill>
                  <a:schemeClr val="bg1">
                    <a:lumMod val="85000"/>
                  </a:schemeClr>
                </a:solidFill>
                <a:latin typeface="Microsoft Sans Serif"/>
                <a:cs typeface="Microsoft Sans Serif"/>
              </a:rPr>
              <a:t>高い再現性も保証される</a:t>
            </a:r>
            <a:endParaRPr lang="en-US" altLang="ja-JP" sz="3200" spc="55" dirty="0">
              <a:solidFill>
                <a:schemeClr val="bg1">
                  <a:lumMod val="85000"/>
                </a:schemeClr>
              </a:solidFill>
              <a:latin typeface="Microsoft Sans Serif"/>
              <a:cs typeface="Microsoft Sans Serif"/>
            </a:endParaRPr>
          </a:p>
        </p:txBody>
      </p:sp>
      <p:sp>
        <p:nvSpPr>
          <p:cNvPr id="4" name="object 4"/>
          <p:cNvSpPr/>
          <p:nvPr/>
        </p:nvSpPr>
        <p:spPr>
          <a:xfrm>
            <a:off x="953736" y="956429"/>
            <a:ext cx="19050" cy="8382000"/>
          </a:xfrm>
          <a:custGeom>
            <a:avLst/>
            <a:gdLst/>
            <a:ahLst/>
            <a:cxnLst/>
            <a:rect l="l" t="t" r="r" b="b"/>
            <a:pathLst>
              <a:path w="19050" h="8382000">
                <a:moveTo>
                  <a:pt x="19050" y="8382000"/>
                </a:moveTo>
                <a:lnTo>
                  <a:pt x="0" y="8382000"/>
                </a:lnTo>
                <a:lnTo>
                  <a:pt x="0" y="0"/>
                </a:lnTo>
                <a:lnTo>
                  <a:pt x="19050" y="0"/>
                </a:lnTo>
                <a:lnTo>
                  <a:pt x="19050" y="8382000"/>
                </a:lnTo>
                <a:close/>
              </a:path>
            </a:pathLst>
          </a:custGeom>
          <a:solidFill>
            <a:srgbClr val="9B81BB">
              <a:alpha val="29798"/>
            </a:srgbClr>
          </a:solidFill>
        </p:spPr>
        <p:txBody>
          <a:bodyPr wrap="square" lIns="0" tIns="0" rIns="0" bIns="0" rtlCol="0"/>
          <a:lstStyle/>
          <a:p>
            <a:endParaRPr/>
          </a:p>
        </p:txBody>
      </p:sp>
      <p:sp>
        <p:nvSpPr>
          <p:cNvPr id="9" name="object 9"/>
          <p:cNvSpPr txBox="1">
            <a:spLocks noGrp="1"/>
          </p:cNvSpPr>
          <p:nvPr>
            <p:ph type="sldNum" sz="quarter" idx="7"/>
          </p:nvPr>
        </p:nvSpPr>
        <p:spPr>
          <a:xfrm>
            <a:off x="17693162" y="9609511"/>
            <a:ext cx="327209" cy="330218"/>
          </a:xfrm>
          <a:prstGeom prst="rect">
            <a:avLst/>
          </a:prstGeom>
        </p:spPr>
        <p:txBody>
          <a:bodyPr vert="horz" wrap="square" lIns="0" tIns="29844" rIns="0" bIns="0" rtlCol="0">
            <a:spAutoFit/>
          </a:bodyPr>
          <a:lstStyle/>
          <a:p>
            <a:pPr marL="38100">
              <a:lnSpc>
                <a:spcPct val="100000"/>
              </a:lnSpc>
              <a:spcBef>
                <a:spcPts val="234"/>
              </a:spcBef>
            </a:pPr>
            <a:fld id="{81D60167-4931-47E6-BA6A-407CBD079E47}" type="slidenum">
              <a:rPr spc="30" dirty="0"/>
              <a:t>16</a:t>
            </a:fld>
            <a:endParaRPr spc="30"/>
          </a:p>
        </p:txBody>
      </p:sp>
      <p:pic>
        <p:nvPicPr>
          <p:cNvPr id="11" name="図 10">
            <a:extLst>
              <a:ext uri="{FF2B5EF4-FFF2-40B4-BE49-F238E27FC236}">
                <a16:creationId xmlns:a16="http://schemas.microsoft.com/office/drawing/2014/main" id="{09B3CEEB-1DEF-181C-10C9-4852709E69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84843" y="2585097"/>
            <a:ext cx="7508319" cy="7024414"/>
          </a:xfrm>
          <a:prstGeom prst="rect">
            <a:avLst/>
          </a:prstGeom>
        </p:spPr>
      </p:pic>
    </p:spTree>
    <p:extLst>
      <p:ext uri="{BB962C8B-B14F-4D97-AF65-F5344CB8AC3E}">
        <p14:creationId xmlns:p14="http://schemas.microsoft.com/office/powerpoint/2010/main" val="30208856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11300" y="981615"/>
            <a:ext cx="9216390" cy="751488"/>
          </a:xfrm>
          <a:prstGeom prst="rect">
            <a:avLst/>
          </a:prstGeom>
        </p:spPr>
        <p:txBody>
          <a:bodyPr vert="horz" wrap="square" lIns="0" tIns="12700" rIns="0" bIns="0" rtlCol="0">
            <a:spAutoFit/>
          </a:bodyPr>
          <a:lstStyle/>
          <a:p>
            <a:pPr marL="12700">
              <a:lnSpc>
                <a:spcPct val="100000"/>
              </a:lnSpc>
              <a:spcBef>
                <a:spcPts val="100"/>
              </a:spcBef>
            </a:pPr>
            <a:r>
              <a:rPr lang="ja-JP" altLang="en-US" sz="4800" spc="-20">
                <a:latin typeface="+mj-ea"/>
              </a:rPr>
              <a:t>新言語のコンセプト</a:t>
            </a:r>
            <a:endParaRPr sz="4800">
              <a:latin typeface="+mj-ea"/>
            </a:endParaRPr>
          </a:p>
        </p:txBody>
      </p:sp>
      <p:sp>
        <p:nvSpPr>
          <p:cNvPr id="3" name="object 3"/>
          <p:cNvSpPr txBox="1"/>
          <p:nvPr/>
        </p:nvSpPr>
        <p:spPr>
          <a:xfrm>
            <a:off x="1511300" y="2171700"/>
            <a:ext cx="15101569" cy="5742598"/>
          </a:xfrm>
          <a:prstGeom prst="rect">
            <a:avLst/>
          </a:prstGeom>
        </p:spPr>
        <p:txBody>
          <a:bodyPr vert="horz" wrap="square" lIns="0" tIns="12700" rIns="0" bIns="0" rtlCol="0">
            <a:spAutoFit/>
          </a:bodyPr>
          <a:lstStyle/>
          <a:p>
            <a:pPr marL="12700" algn="just">
              <a:lnSpc>
                <a:spcPct val="100000"/>
              </a:lnSpc>
              <a:spcBef>
                <a:spcPts val="100"/>
              </a:spcBef>
            </a:pPr>
            <a:r>
              <a:rPr lang="ja-JP" altLang="en-US" sz="4400" spc="35">
                <a:solidFill>
                  <a:srgbClr val="9B81BB"/>
                </a:solidFill>
                <a:latin typeface="Microsoft Sans Serif"/>
                <a:cs typeface="Microsoft Sans Serif"/>
              </a:rPr>
              <a:t>＋ネイティブコードバックエンド</a:t>
            </a:r>
            <a:endParaRPr lang="en-US" altLang="ja-JP" sz="4400" spc="35" dirty="0">
              <a:solidFill>
                <a:srgbClr val="9B81BB"/>
              </a:solidFill>
              <a:latin typeface="Microsoft Sans Serif"/>
              <a:cs typeface="Microsoft Sans Serif"/>
            </a:endParaRPr>
          </a:p>
          <a:p>
            <a:pPr marL="12700" algn="just">
              <a:lnSpc>
                <a:spcPct val="100000"/>
              </a:lnSpc>
              <a:spcBef>
                <a:spcPts val="100"/>
              </a:spcBef>
            </a:pPr>
            <a:endParaRPr lang="en-US" altLang="ja-JP" sz="3200" spc="55" dirty="0">
              <a:solidFill>
                <a:schemeClr val="bg1">
                  <a:lumMod val="85000"/>
                </a:schemeClr>
              </a:solidFill>
              <a:latin typeface="Microsoft Sans Serif"/>
              <a:cs typeface="Microsoft Sans Serif"/>
            </a:endParaRPr>
          </a:p>
          <a:p>
            <a:pPr marL="12700" algn="just">
              <a:lnSpc>
                <a:spcPct val="100000"/>
              </a:lnSpc>
              <a:spcBef>
                <a:spcPts val="100"/>
              </a:spcBef>
            </a:pPr>
            <a:r>
              <a:rPr lang="ja-JP" altLang="en-US" sz="3200" spc="55">
                <a:solidFill>
                  <a:schemeClr val="bg1">
                    <a:lumMod val="85000"/>
                  </a:schemeClr>
                </a:solidFill>
                <a:latin typeface="Microsoft Sans Serif"/>
                <a:cs typeface="Microsoft Sans Serif"/>
              </a:rPr>
              <a:t>新言語の既定のバックエンドは</a:t>
            </a:r>
            <a:r>
              <a:rPr lang="en-US" altLang="ja-JP" sz="3200" spc="55" dirty="0">
                <a:solidFill>
                  <a:schemeClr val="bg1">
                    <a:lumMod val="85000"/>
                  </a:schemeClr>
                </a:solidFill>
                <a:latin typeface="Microsoft Sans Serif"/>
                <a:cs typeface="Microsoft Sans Serif"/>
              </a:rPr>
              <a:t>Python</a:t>
            </a:r>
            <a:r>
              <a:rPr lang="ja-JP" altLang="en-US" sz="3200" spc="55">
                <a:solidFill>
                  <a:schemeClr val="bg1">
                    <a:lumMod val="85000"/>
                  </a:schemeClr>
                </a:solidFill>
                <a:latin typeface="Microsoft Sans Serif"/>
                <a:cs typeface="Microsoft Sans Serif"/>
              </a:rPr>
              <a:t>インタープリタ</a:t>
            </a:r>
            <a:endParaRPr lang="en-US" altLang="ja-JP" sz="3200" spc="55" dirty="0">
              <a:solidFill>
                <a:schemeClr val="bg1">
                  <a:lumMod val="85000"/>
                </a:schemeClr>
              </a:solidFill>
              <a:latin typeface="Microsoft Sans Serif"/>
              <a:cs typeface="Microsoft Sans Serif"/>
            </a:endParaRPr>
          </a:p>
          <a:p>
            <a:pPr marL="12700" algn="just">
              <a:lnSpc>
                <a:spcPct val="100000"/>
              </a:lnSpc>
              <a:spcBef>
                <a:spcPts val="100"/>
              </a:spcBef>
            </a:pPr>
            <a:r>
              <a:rPr lang="ja-JP" altLang="en-US" sz="3200" spc="55">
                <a:solidFill>
                  <a:schemeClr val="bg1">
                    <a:lumMod val="85000"/>
                  </a:schemeClr>
                </a:solidFill>
                <a:latin typeface="Microsoft Sans Serif"/>
                <a:cs typeface="Microsoft Sans Serif"/>
              </a:rPr>
              <a:t>だが、せっかく静的解析したのだからバイナリ生成も</a:t>
            </a:r>
            <a:endParaRPr lang="en-US" altLang="ja-JP" sz="3200" spc="55" dirty="0">
              <a:solidFill>
                <a:schemeClr val="bg1">
                  <a:lumMod val="85000"/>
                </a:schemeClr>
              </a:solidFill>
              <a:latin typeface="Microsoft Sans Serif"/>
              <a:cs typeface="Microsoft Sans Serif"/>
            </a:endParaRPr>
          </a:p>
          <a:p>
            <a:pPr marL="12700" algn="just">
              <a:lnSpc>
                <a:spcPct val="100000"/>
              </a:lnSpc>
              <a:spcBef>
                <a:spcPts val="100"/>
              </a:spcBef>
            </a:pPr>
            <a:r>
              <a:rPr lang="ja-JP" altLang="en-US" sz="3200" spc="55">
                <a:solidFill>
                  <a:schemeClr val="bg1">
                    <a:lumMod val="85000"/>
                  </a:schemeClr>
                </a:solidFill>
                <a:latin typeface="Microsoft Sans Serif"/>
                <a:cs typeface="Microsoft Sans Serif"/>
              </a:rPr>
              <a:t>できると嬉しい</a:t>
            </a:r>
            <a:endParaRPr lang="en-US" altLang="ja-JP" sz="3200" spc="55" dirty="0">
              <a:solidFill>
                <a:schemeClr val="bg1">
                  <a:lumMod val="85000"/>
                </a:schemeClr>
              </a:solidFill>
              <a:latin typeface="Microsoft Sans Serif"/>
              <a:cs typeface="Microsoft Sans Serif"/>
            </a:endParaRPr>
          </a:p>
          <a:p>
            <a:pPr marL="12700" algn="just">
              <a:lnSpc>
                <a:spcPct val="100000"/>
              </a:lnSpc>
              <a:spcBef>
                <a:spcPts val="100"/>
              </a:spcBef>
            </a:pPr>
            <a:endParaRPr lang="en-US" altLang="ja-JP" sz="3200" spc="55" dirty="0">
              <a:solidFill>
                <a:schemeClr val="bg1">
                  <a:lumMod val="85000"/>
                </a:schemeClr>
              </a:solidFill>
              <a:latin typeface="Microsoft Sans Serif"/>
              <a:cs typeface="Microsoft Sans Serif"/>
            </a:endParaRPr>
          </a:p>
          <a:p>
            <a:pPr marL="12700" algn="just">
              <a:lnSpc>
                <a:spcPct val="100000"/>
              </a:lnSpc>
              <a:spcBef>
                <a:spcPts val="100"/>
              </a:spcBef>
            </a:pPr>
            <a:r>
              <a:rPr lang="ja-JP" altLang="en-US" sz="3200" spc="55">
                <a:solidFill>
                  <a:schemeClr val="bg1">
                    <a:lumMod val="85000"/>
                  </a:schemeClr>
                </a:solidFill>
                <a:latin typeface="Microsoft Sans Serif"/>
                <a:cs typeface="Microsoft Sans Serif"/>
              </a:rPr>
              <a:t>プログラムの高速化も期待できるし、シングルバイナリに</a:t>
            </a:r>
            <a:endParaRPr lang="en-US" altLang="ja-JP" sz="3200" spc="55" dirty="0">
              <a:solidFill>
                <a:schemeClr val="bg1">
                  <a:lumMod val="85000"/>
                </a:schemeClr>
              </a:solidFill>
              <a:latin typeface="Microsoft Sans Serif"/>
              <a:cs typeface="Microsoft Sans Serif"/>
            </a:endParaRPr>
          </a:p>
          <a:p>
            <a:pPr marL="12700" algn="just">
              <a:lnSpc>
                <a:spcPct val="100000"/>
              </a:lnSpc>
              <a:spcBef>
                <a:spcPts val="100"/>
              </a:spcBef>
            </a:pPr>
            <a:r>
              <a:rPr lang="ja-JP" altLang="en-US" sz="3200" spc="55">
                <a:solidFill>
                  <a:schemeClr val="bg1">
                    <a:lumMod val="85000"/>
                  </a:schemeClr>
                </a:solidFill>
                <a:latin typeface="Microsoft Sans Serif"/>
                <a:cs typeface="Microsoft Sans Serif"/>
              </a:rPr>
              <a:t>まとめられるのでプログラムの配布が容易になる</a:t>
            </a:r>
            <a:endParaRPr lang="en-US" altLang="ja-JP" sz="3200" spc="55" dirty="0">
              <a:solidFill>
                <a:schemeClr val="bg1">
                  <a:lumMod val="85000"/>
                </a:schemeClr>
              </a:solidFill>
              <a:latin typeface="Microsoft Sans Serif"/>
              <a:cs typeface="Microsoft Sans Serif"/>
            </a:endParaRPr>
          </a:p>
          <a:p>
            <a:pPr marL="12700" algn="just">
              <a:lnSpc>
                <a:spcPct val="100000"/>
              </a:lnSpc>
              <a:spcBef>
                <a:spcPts val="100"/>
              </a:spcBef>
            </a:pPr>
            <a:endParaRPr lang="en-US" altLang="ja-JP" sz="3200" spc="55" dirty="0">
              <a:solidFill>
                <a:schemeClr val="bg1">
                  <a:lumMod val="85000"/>
                </a:schemeClr>
              </a:solidFill>
              <a:latin typeface="Microsoft Sans Serif"/>
              <a:cs typeface="Microsoft Sans Serif"/>
            </a:endParaRPr>
          </a:p>
          <a:p>
            <a:pPr marL="12700" algn="just">
              <a:lnSpc>
                <a:spcPct val="100000"/>
              </a:lnSpc>
              <a:spcBef>
                <a:spcPts val="100"/>
              </a:spcBef>
            </a:pPr>
            <a:r>
              <a:rPr lang="en-US" altLang="ja-JP" sz="3200" spc="55" dirty="0">
                <a:solidFill>
                  <a:schemeClr val="bg1">
                    <a:lumMod val="85000"/>
                  </a:schemeClr>
                </a:solidFill>
                <a:latin typeface="Microsoft Sans Serif"/>
                <a:cs typeface="Microsoft Sans Serif"/>
              </a:rPr>
              <a:t>CPython</a:t>
            </a:r>
            <a:r>
              <a:rPr lang="ja-JP" altLang="en-US" sz="3200" spc="55">
                <a:solidFill>
                  <a:schemeClr val="bg1">
                    <a:lumMod val="85000"/>
                  </a:schemeClr>
                </a:solidFill>
                <a:latin typeface="Microsoft Sans Serif"/>
                <a:cs typeface="Microsoft Sans Serif"/>
              </a:rPr>
              <a:t>を使わず計算できるところはネイティブに実行し、</a:t>
            </a:r>
            <a:endParaRPr lang="en-US" altLang="ja-JP" sz="3200" spc="55" dirty="0">
              <a:solidFill>
                <a:schemeClr val="bg1">
                  <a:lumMod val="85000"/>
                </a:schemeClr>
              </a:solidFill>
              <a:latin typeface="Microsoft Sans Serif"/>
              <a:cs typeface="Microsoft Sans Serif"/>
            </a:endParaRPr>
          </a:p>
          <a:p>
            <a:pPr marL="12700" algn="just">
              <a:lnSpc>
                <a:spcPct val="100000"/>
              </a:lnSpc>
              <a:spcBef>
                <a:spcPts val="100"/>
              </a:spcBef>
            </a:pPr>
            <a:r>
              <a:rPr lang="ja-JP" altLang="en-US" sz="3200" spc="55">
                <a:solidFill>
                  <a:schemeClr val="bg1">
                    <a:lumMod val="85000"/>
                  </a:schemeClr>
                </a:solidFill>
                <a:latin typeface="Microsoft Sans Serif"/>
                <a:cs typeface="Microsoft Sans Serif"/>
              </a:rPr>
              <a:t>どうしても必要な部分はインタープリタと通信する形式</a:t>
            </a:r>
            <a:endParaRPr lang="en-US" altLang="ja-JP" sz="3200" spc="55" dirty="0">
              <a:solidFill>
                <a:schemeClr val="bg1">
                  <a:lumMod val="85000"/>
                </a:schemeClr>
              </a:solidFill>
              <a:latin typeface="Microsoft Sans Serif"/>
              <a:cs typeface="Microsoft Sans Serif"/>
            </a:endParaRPr>
          </a:p>
        </p:txBody>
      </p:sp>
      <p:sp>
        <p:nvSpPr>
          <p:cNvPr id="4" name="object 4"/>
          <p:cNvSpPr/>
          <p:nvPr/>
        </p:nvSpPr>
        <p:spPr>
          <a:xfrm>
            <a:off x="953736" y="956429"/>
            <a:ext cx="19050" cy="8382000"/>
          </a:xfrm>
          <a:custGeom>
            <a:avLst/>
            <a:gdLst/>
            <a:ahLst/>
            <a:cxnLst/>
            <a:rect l="l" t="t" r="r" b="b"/>
            <a:pathLst>
              <a:path w="19050" h="8382000">
                <a:moveTo>
                  <a:pt x="19050" y="8382000"/>
                </a:moveTo>
                <a:lnTo>
                  <a:pt x="0" y="8382000"/>
                </a:lnTo>
                <a:lnTo>
                  <a:pt x="0" y="0"/>
                </a:lnTo>
                <a:lnTo>
                  <a:pt x="19050" y="0"/>
                </a:lnTo>
                <a:lnTo>
                  <a:pt x="19050" y="8382000"/>
                </a:lnTo>
                <a:close/>
              </a:path>
            </a:pathLst>
          </a:custGeom>
          <a:solidFill>
            <a:srgbClr val="9B81BB">
              <a:alpha val="29798"/>
            </a:srgbClr>
          </a:solidFill>
        </p:spPr>
        <p:txBody>
          <a:bodyPr wrap="square" lIns="0" tIns="0" rIns="0" bIns="0" rtlCol="0"/>
          <a:lstStyle/>
          <a:p>
            <a:endParaRPr/>
          </a:p>
        </p:txBody>
      </p:sp>
      <p:sp>
        <p:nvSpPr>
          <p:cNvPr id="9" name="object 9"/>
          <p:cNvSpPr txBox="1">
            <a:spLocks noGrp="1"/>
          </p:cNvSpPr>
          <p:nvPr>
            <p:ph type="sldNum" sz="quarter" idx="7"/>
          </p:nvPr>
        </p:nvSpPr>
        <p:spPr>
          <a:xfrm>
            <a:off x="17693162" y="9609511"/>
            <a:ext cx="327209" cy="330218"/>
          </a:xfrm>
          <a:prstGeom prst="rect">
            <a:avLst/>
          </a:prstGeom>
        </p:spPr>
        <p:txBody>
          <a:bodyPr vert="horz" wrap="square" lIns="0" tIns="29844" rIns="0" bIns="0" rtlCol="0">
            <a:spAutoFit/>
          </a:bodyPr>
          <a:lstStyle/>
          <a:p>
            <a:pPr marL="38100">
              <a:lnSpc>
                <a:spcPct val="100000"/>
              </a:lnSpc>
              <a:spcBef>
                <a:spcPts val="234"/>
              </a:spcBef>
            </a:pPr>
            <a:fld id="{81D60167-4931-47E6-BA6A-407CBD079E47}" type="slidenum">
              <a:rPr spc="30" dirty="0"/>
              <a:t>17</a:t>
            </a:fld>
            <a:endParaRPr spc="30"/>
          </a:p>
        </p:txBody>
      </p:sp>
    </p:spTree>
    <p:extLst>
      <p:ext uri="{BB962C8B-B14F-4D97-AF65-F5344CB8AC3E}">
        <p14:creationId xmlns:p14="http://schemas.microsoft.com/office/powerpoint/2010/main" val="1359305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128546" y="4675423"/>
            <a:ext cx="14480138" cy="936154"/>
          </a:xfrm>
          <a:prstGeom prst="rect">
            <a:avLst/>
          </a:prstGeom>
        </p:spPr>
        <p:txBody>
          <a:bodyPr vert="horz" wrap="square" lIns="0" tIns="12700" rIns="0" bIns="0" rtlCol="0">
            <a:spAutoFit/>
          </a:bodyPr>
          <a:lstStyle/>
          <a:p>
            <a:pPr marL="12700" algn="ctr">
              <a:lnSpc>
                <a:spcPct val="100000"/>
              </a:lnSpc>
              <a:spcBef>
                <a:spcPts val="100"/>
              </a:spcBef>
            </a:pPr>
            <a:r>
              <a:rPr lang="en-US" altLang="ja-JP" sz="6000" spc="-20" dirty="0">
                <a:latin typeface="+mj-ea"/>
              </a:rPr>
              <a:t>……</a:t>
            </a:r>
            <a:r>
              <a:rPr lang="ja-JP" altLang="en-US" sz="6000" spc="-20">
                <a:latin typeface="+mj-ea"/>
              </a:rPr>
              <a:t>という言語「</a:t>
            </a:r>
            <a:r>
              <a:rPr lang="en-US" altLang="ja-JP" sz="6000" spc="-20" dirty="0">
                <a:latin typeface="+mj-ea"/>
                <a:hlinkClick r:id="rId2"/>
              </a:rPr>
              <a:t>Erg</a:t>
            </a:r>
            <a:r>
              <a:rPr lang="ja-JP" altLang="en-US" sz="6000" spc="-20">
                <a:latin typeface="+mj-ea"/>
              </a:rPr>
              <a:t>」を開発しています</a:t>
            </a:r>
            <a:endParaRPr sz="6000" dirty="0">
              <a:latin typeface="+mj-ea"/>
            </a:endParaRPr>
          </a:p>
        </p:txBody>
      </p:sp>
      <p:sp>
        <p:nvSpPr>
          <p:cNvPr id="4" name="object 4"/>
          <p:cNvSpPr/>
          <p:nvPr/>
        </p:nvSpPr>
        <p:spPr>
          <a:xfrm>
            <a:off x="953736" y="956429"/>
            <a:ext cx="19050" cy="8382000"/>
          </a:xfrm>
          <a:custGeom>
            <a:avLst/>
            <a:gdLst/>
            <a:ahLst/>
            <a:cxnLst/>
            <a:rect l="l" t="t" r="r" b="b"/>
            <a:pathLst>
              <a:path w="19050" h="8382000">
                <a:moveTo>
                  <a:pt x="19050" y="8382000"/>
                </a:moveTo>
                <a:lnTo>
                  <a:pt x="0" y="8382000"/>
                </a:lnTo>
                <a:lnTo>
                  <a:pt x="0" y="0"/>
                </a:lnTo>
                <a:lnTo>
                  <a:pt x="19050" y="0"/>
                </a:lnTo>
                <a:lnTo>
                  <a:pt x="19050" y="8382000"/>
                </a:lnTo>
                <a:close/>
              </a:path>
            </a:pathLst>
          </a:custGeom>
          <a:solidFill>
            <a:srgbClr val="9B81BB">
              <a:alpha val="29798"/>
            </a:srgbClr>
          </a:solidFill>
        </p:spPr>
        <p:txBody>
          <a:bodyPr wrap="square" lIns="0" tIns="0" rIns="0" bIns="0" rtlCol="0"/>
          <a:lstStyle/>
          <a:p>
            <a:endParaRPr/>
          </a:p>
        </p:txBody>
      </p:sp>
      <p:sp>
        <p:nvSpPr>
          <p:cNvPr id="9" name="object 9"/>
          <p:cNvSpPr txBox="1">
            <a:spLocks noGrp="1"/>
          </p:cNvSpPr>
          <p:nvPr>
            <p:ph type="sldNum" sz="quarter" idx="7"/>
          </p:nvPr>
        </p:nvSpPr>
        <p:spPr>
          <a:xfrm>
            <a:off x="17693162" y="9609511"/>
            <a:ext cx="327209" cy="330218"/>
          </a:xfrm>
          <a:prstGeom prst="rect">
            <a:avLst/>
          </a:prstGeom>
        </p:spPr>
        <p:txBody>
          <a:bodyPr vert="horz" wrap="square" lIns="0" tIns="29844" rIns="0" bIns="0" rtlCol="0">
            <a:spAutoFit/>
          </a:bodyPr>
          <a:lstStyle/>
          <a:p>
            <a:pPr marL="38100">
              <a:lnSpc>
                <a:spcPct val="100000"/>
              </a:lnSpc>
              <a:spcBef>
                <a:spcPts val="234"/>
              </a:spcBef>
            </a:pPr>
            <a:fld id="{81D60167-4931-47E6-BA6A-407CBD079E47}" type="slidenum">
              <a:rPr spc="30" dirty="0"/>
              <a:t>18</a:t>
            </a:fld>
            <a:endParaRPr spc="30"/>
          </a:p>
        </p:txBody>
      </p:sp>
    </p:spTree>
    <p:extLst>
      <p:ext uri="{BB962C8B-B14F-4D97-AF65-F5344CB8AC3E}">
        <p14:creationId xmlns:p14="http://schemas.microsoft.com/office/powerpoint/2010/main" val="39955074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09065" y="978534"/>
            <a:ext cx="5248275" cy="751488"/>
          </a:xfrm>
          <a:prstGeom prst="rect">
            <a:avLst/>
          </a:prstGeom>
        </p:spPr>
        <p:txBody>
          <a:bodyPr vert="horz" wrap="square" lIns="0" tIns="12700" rIns="0" bIns="0" rtlCol="0">
            <a:spAutoFit/>
          </a:bodyPr>
          <a:lstStyle/>
          <a:p>
            <a:pPr marL="12700">
              <a:lnSpc>
                <a:spcPct val="100000"/>
              </a:lnSpc>
              <a:spcBef>
                <a:spcPts val="100"/>
              </a:spcBef>
            </a:pPr>
            <a:r>
              <a:rPr lang="ja-JP" altLang="en-US" sz="4800" spc="25"/>
              <a:t>これまでの進捗</a:t>
            </a:r>
            <a:endParaRPr sz="4800" dirty="0"/>
          </a:p>
        </p:txBody>
      </p:sp>
      <p:sp>
        <p:nvSpPr>
          <p:cNvPr id="3" name="object 3"/>
          <p:cNvSpPr txBox="1"/>
          <p:nvPr/>
        </p:nvSpPr>
        <p:spPr>
          <a:xfrm>
            <a:off x="1509065" y="1919122"/>
            <a:ext cx="11570898" cy="9226052"/>
          </a:xfrm>
          <a:prstGeom prst="rect">
            <a:avLst/>
          </a:prstGeom>
        </p:spPr>
        <p:txBody>
          <a:bodyPr vert="horz" wrap="square" lIns="0" tIns="12700" rIns="0" bIns="0" rtlCol="0">
            <a:spAutoFit/>
          </a:bodyPr>
          <a:lstStyle/>
          <a:p>
            <a:pPr marL="12700">
              <a:lnSpc>
                <a:spcPct val="100000"/>
              </a:lnSpc>
              <a:spcBef>
                <a:spcPts val="100"/>
              </a:spcBef>
              <a:tabLst>
                <a:tab pos="930910" algn="l"/>
                <a:tab pos="1397000" algn="l"/>
                <a:tab pos="1743710" algn="l"/>
              </a:tabLst>
            </a:pPr>
            <a:r>
              <a:rPr lang="ja-JP" altLang="en-US" sz="4000" spc="75">
                <a:solidFill>
                  <a:srgbClr val="9B81BB"/>
                </a:solidFill>
                <a:latin typeface="Microsoft Sans Serif"/>
                <a:cs typeface="Microsoft Sans Serif"/>
              </a:rPr>
              <a:t>☑言語機能の実装</a:t>
            </a:r>
            <a:endParaRPr lang="pt-BR" sz="4000" dirty="0">
              <a:latin typeface="Microsoft Sans Serif"/>
              <a:cs typeface="Microsoft Sans Serif"/>
            </a:endParaRPr>
          </a:p>
          <a:p>
            <a:pPr>
              <a:lnSpc>
                <a:spcPct val="100000"/>
              </a:lnSpc>
              <a:spcBef>
                <a:spcPts val="15"/>
              </a:spcBef>
            </a:pPr>
            <a:endParaRPr lang="pt-BR" sz="3000" dirty="0">
              <a:latin typeface="Microsoft Sans Serif"/>
              <a:cs typeface="Microsoft Sans Serif"/>
            </a:endParaRPr>
          </a:p>
          <a:p>
            <a:pPr marL="12700" marR="5080">
              <a:lnSpc>
                <a:spcPct val="150000"/>
              </a:lnSpc>
            </a:pPr>
            <a:r>
              <a:rPr lang="ja-JP" altLang="en-US" sz="3200" spc="20">
                <a:solidFill>
                  <a:schemeClr val="bg1">
                    <a:lumMod val="85000"/>
                  </a:schemeClr>
                </a:solidFill>
                <a:latin typeface="Microsoft Sans Serif"/>
                <a:cs typeface="Microsoft Sans Serif"/>
              </a:rPr>
              <a:t>未踏期間前から基本的機能は実装済み</a:t>
            </a:r>
            <a:endParaRPr lang="en-US" altLang="ja-JP" sz="3200" spc="20" dirty="0">
              <a:solidFill>
                <a:schemeClr val="bg1">
                  <a:lumMod val="85000"/>
                </a:schemeClr>
              </a:solidFill>
              <a:latin typeface="Microsoft Sans Serif"/>
              <a:cs typeface="Microsoft Sans Serif"/>
            </a:endParaRPr>
          </a:p>
          <a:p>
            <a:pPr marL="12700" marR="5080">
              <a:lnSpc>
                <a:spcPct val="150000"/>
              </a:lnSpc>
            </a:pPr>
            <a:r>
              <a:rPr lang="ja-JP" altLang="en-US" sz="3200" spc="20">
                <a:solidFill>
                  <a:schemeClr val="bg1">
                    <a:lumMod val="85000"/>
                  </a:schemeClr>
                </a:solidFill>
                <a:latin typeface="Microsoft Sans Serif"/>
                <a:cs typeface="Microsoft Sans Serif"/>
              </a:rPr>
              <a:t>未踏期間中はツール開発に必要な機能の実装にフォーカス</a:t>
            </a:r>
            <a:endParaRPr lang="en-US" altLang="ja-JP" sz="3200" spc="20" dirty="0">
              <a:solidFill>
                <a:schemeClr val="bg1">
                  <a:lumMod val="85000"/>
                </a:schemeClr>
              </a:solidFill>
              <a:latin typeface="Microsoft Sans Serif"/>
              <a:cs typeface="Microsoft Sans Serif"/>
            </a:endParaRPr>
          </a:p>
          <a:p>
            <a:pPr marL="12700" marR="5080">
              <a:lnSpc>
                <a:spcPct val="150000"/>
              </a:lnSpc>
            </a:pPr>
            <a:r>
              <a:rPr lang="ja-JP" altLang="en-US" sz="3200" spc="20">
                <a:solidFill>
                  <a:schemeClr val="bg1">
                    <a:lumMod val="85000"/>
                  </a:schemeClr>
                </a:solidFill>
                <a:latin typeface="Microsoft Sans Serif"/>
                <a:cs typeface="Microsoft Sans Serif"/>
              </a:rPr>
              <a:t>実装した主要な機能は以下の通り</a:t>
            </a:r>
            <a:r>
              <a:rPr lang="en-US" altLang="ja-JP" sz="3200" spc="20" dirty="0">
                <a:solidFill>
                  <a:schemeClr val="bg1">
                    <a:lumMod val="85000"/>
                  </a:schemeClr>
                </a:solidFill>
                <a:latin typeface="Microsoft Sans Serif"/>
                <a:cs typeface="Microsoft Sans Serif"/>
              </a:rPr>
              <a:t>:</a:t>
            </a:r>
          </a:p>
          <a:p>
            <a:pPr marL="12700" marR="5080">
              <a:lnSpc>
                <a:spcPct val="150000"/>
              </a:lnSpc>
            </a:pPr>
            <a:endParaRPr lang="en-US" altLang="ja-JP" sz="3200" spc="20" dirty="0">
              <a:solidFill>
                <a:schemeClr val="bg1">
                  <a:lumMod val="85000"/>
                </a:schemeClr>
              </a:solidFill>
              <a:latin typeface="Microsoft Sans Serif"/>
              <a:cs typeface="Microsoft Sans Serif"/>
            </a:endParaRPr>
          </a:p>
          <a:p>
            <a:pPr marL="469900" marR="5080" indent="-457200">
              <a:lnSpc>
                <a:spcPct val="150000"/>
              </a:lnSpc>
              <a:buFont typeface="Arial" panose="020B0604020202020204" pitchFamily="34" charset="0"/>
              <a:buChar char="•"/>
            </a:pPr>
            <a:r>
              <a:rPr lang="ja-JP" altLang="en-US" sz="2800" spc="20">
                <a:solidFill>
                  <a:schemeClr val="bg1">
                    <a:lumMod val="85000"/>
                  </a:schemeClr>
                </a:solidFill>
                <a:latin typeface="Microsoft Sans Serif"/>
                <a:cs typeface="Microsoft Sans Serif"/>
              </a:rPr>
              <a:t>スライスの実装</a:t>
            </a:r>
            <a:endParaRPr lang="en-US" altLang="ja-JP" sz="2800" spc="20" dirty="0">
              <a:solidFill>
                <a:schemeClr val="bg1">
                  <a:lumMod val="85000"/>
                </a:schemeClr>
              </a:solidFill>
              <a:latin typeface="Microsoft Sans Serif"/>
              <a:cs typeface="Microsoft Sans Serif"/>
            </a:endParaRPr>
          </a:p>
          <a:p>
            <a:pPr marL="469900" marR="5080" indent="-457200">
              <a:lnSpc>
                <a:spcPct val="150000"/>
              </a:lnSpc>
              <a:buFont typeface="Arial" panose="020B0604020202020204" pitchFamily="34" charset="0"/>
              <a:buChar char="•"/>
            </a:pPr>
            <a:r>
              <a:rPr lang="en-US" altLang="ja-JP" sz="2800" spc="20" dirty="0">
                <a:solidFill>
                  <a:schemeClr val="bg1">
                    <a:lumMod val="85000"/>
                  </a:schemeClr>
                </a:solidFill>
                <a:latin typeface="Microsoft Sans Serif"/>
                <a:cs typeface="Microsoft Sans Serif"/>
              </a:rPr>
              <a:t>bin/oct/hex</a:t>
            </a:r>
            <a:r>
              <a:rPr lang="ja-JP" altLang="en-US" sz="2800" spc="20">
                <a:solidFill>
                  <a:schemeClr val="bg1">
                    <a:lumMod val="85000"/>
                  </a:schemeClr>
                </a:solidFill>
                <a:latin typeface="Microsoft Sans Serif"/>
                <a:cs typeface="Microsoft Sans Serif"/>
              </a:rPr>
              <a:t>リテラル</a:t>
            </a:r>
            <a:endParaRPr lang="en-US" altLang="ja-JP" sz="2800" spc="20" dirty="0">
              <a:solidFill>
                <a:schemeClr val="bg1">
                  <a:lumMod val="85000"/>
                </a:schemeClr>
              </a:solidFill>
              <a:latin typeface="Microsoft Sans Serif"/>
              <a:cs typeface="Microsoft Sans Serif"/>
            </a:endParaRPr>
          </a:p>
          <a:p>
            <a:pPr marL="469900" marR="5080" indent="-457200">
              <a:lnSpc>
                <a:spcPct val="150000"/>
              </a:lnSpc>
              <a:buFont typeface="Arial" panose="020B0604020202020204" pitchFamily="34" charset="0"/>
              <a:buChar char="•"/>
            </a:pPr>
            <a:r>
              <a:rPr lang="ja-JP" altLang="en-US" sz="2800" spc="20">
                <a:solidFill>
                  <a:schemeClr val="bg1">
                    <a:lumMod val="85000"/>
                  </a:schemeClr>
                </a:solidFill>
                <a:latin typeface="Microsoft Sans Serif"/>
                <a:cs typeface="Microsoft Sans Serif"/>
              </a:rPr>
              <a:t>ネストしたパターンマッチ</a:t>
            </a:r>
            <a:endParaRPr lang="en-US" altLang="ja-JP" sz="2800" spc="20" dirty="0">
              <a:solidFill>
                <a:schemeClr val="bg1">
                  <a:lumMod val="85000"/>
                </a:schemeClr>
              </a:solidFill>
              <a:latin typeface="Microsoft Sans Serif"/>
              <a:cs typeface="Microsoft Sans Serif"/>
            </a:endParaRPr>
          </a:p>
          <a:p>
            <a:pPr marL="469900" marR="5080" indent="-457200">
              <a:lnSpc>
                <a:spcPct val="150000"/>
              </a:lnSpc>
              <a:buFont typeface="Arial" panose="020B0604020202020204" pitchFamily="34" charset="0"/>
              <a:buChar char="•"/>
            </a:pPr>
            <a:r>
              <a:rPr lang="en-US" altLang="ja-JP" sz="2800" spc="20" dirty="0">
                <a:solidFill>
                  <a:schemeClr val="bg1">
                    <a:lumMod val="85000"/>
                  </a:schemeClr>
                </a:solidFill>
                <a:latin typeface="Microsoft Sans Serif"/>
                <a:cs typeface="Microsoft Sans Serif"/>
              </a:rPr>
              <a:t>refinement class</a:t>
            </a:r>
          </a:p>
          <a:p>
            <a:pPr marL="469900" marR="5080" indent="-457200">
              <a:lnSpc>
                <a:spcPct val="150000"/>
              </a:lnSpc>
              <a:buFont typeface="Arial" panose="020B0604020202020204" pitchFamily="34" charset="0"/>
              <a:buChar char="•"/>
            </a:pPr>
            <a:r>
              <a:rPr lang="en-US" altLang="ja-JP" sz="2800" spc="20" dirty="0">
                <a:solidFill>
                  <a:schemeClr val="bg1">
                    <a:lumMod val="85000"/>
                  </a:schemeClr>
                </a:solidFill>
                <a:latin typeface="Microsoft Sans Serif"/>
                <a:cs typeface="Microsoft Sans Serif"/>
              </a:rPr>
              <a:t>unsound</a:t>
            </a:r>
            <a:r>
              <a:rPr lang="ja-JP" altLang="en-US" sz="2800" spc="20">
                <a:solidFill>
                  <a:schemeClr val="bg1">
                    <a:lumMod val="85000"/>
                  </a:schemeClr>
                </a:solidFill>
                <a:latin typeface="Microsoft Sans Serif"/>
                <a:cs typeface="Microsoft Sans Serif"/>
              </a:rPr>
              <a:t>モジュール</a:t>
            </a:r>
            <a:endParaRPr lang="en-US" altLang="ja-JP" sz="2800" spc="20" dirty="0">
              <a:solidFill>
                <a:schemeClr val="bg1">
                  <a:lumMod val="85000"/>
                </a:schemeClr>
              </a:solidFill>
              <a:latin typeface="Microsoft Sans Serif"/>
              <a:cs typeface="Microsoft Sans Serif"/>
            </a:endParaRPr>
          </a:p>
          <a:p>
            <a:pPr marL="469900" marR="5080" indent="-457200">
              <a:lnSpc>
                <a:spcPct val="150000"/>
              </a:lnSpc>
              <a:buFont typeface="Arial" panose="020B0604020202020204" pitchFamily="34" charset="0"/>
              <a:buChar char="•"/>
            </a:pPr>
            <a:r>
              <a:rPr lang="ja-JP" altLang="en-US" sz="2800" spc="20">
                <a:solidFill>
                  <a:schemeClr val="bg1">
                    <a:lumMod val="85000"/>
                  </a:schemeClr>
                </a:solidFill>
                <a:latin typeface="Microsoft Sans Serif"/>
                <a:cs typeface="Microsoft Sans Serif"/>
              </a:rPr>
              <a:t>可変長</a:t>
            </a:r>
            <a:r>
              <a:rPr lang="en-US" altLang="ja-JP" sz="2800" spc="20" dirty="0">
                <a:solidFill>
                  <a:schemeClr val="bg1">
                    <a:lumMod val="85000"/>
                  </a:schemeClr>
                </a:solidFill>
                <a:latin typeface="Microsoft Sans Serif"/>
                <a:cs typeface="Microsoft Sans Serif"/>
              </a:rPr>
              <a:t>(</a:t>
            </a:r>
            <a:r>
              <a:rPr lang="ja-JP" altLang="en-US" sz="2800" spc="20">
                <a:solidFill>
                  <a:schemeClr val="bg1">
                    <a:lumMod val="85000"/>
                  </a:schemeClr>
                </a:solidFill>
                <a:latin typeface="Microsoft Sans Serif"/>
                <a:cs typeface="Microsoft Sans Serif"/>
              </a:rPr>
              <a:t>キーワード</a:t>
            </a:r>
            <a:r>
              <a:rPr lang="en-US" altLang="ja-JP" sz="2800" spc="20" dirty="0">
                <a:solidFill>
                  <a:schemeClr val="bg1">
                    <a:lumMod val="85000"/>
                  </a:schemeClr>
                </a:solidFill>
                <a:latin typeface="Microsoft Sans Serif"/>
                <a:cs typeface="Microsoft Sans Serif"/>
              </a:rPr>
              <a:t>)</a:t>
            </a:r>
            <a:r>
              <a:rPr lang="ja-JP" altLang="en-US" sz="2800" spc="20">
                <a:solidFill>
                  <a:schemeClr val="bg1">
                    <a:lumMod val="85000"/>
                  </a:schemeClr>
                </a:solidFill>
                <a:latin typeface="Microsoft Sans Serif"/>
                <a:cs typeface="Microsoft Sans Serif"/>
              </a:rPr>
              <a:t>引数の実装</a:t>
            </a:r>
            <a:endParaRPr lang="en-US" altLang="ja-JP" sz="2800" spc="20" dirty="0">
              <a:solidFill>
                <a:schemeClr val="bg1">
                  <a:lumMod val="85000"/>
                </a:schemeClr>
              </a:solidFill>
              <a:latin typeface="Microsoft Sans Serif"/>
              <a:cs typeface="Microsoft Sans Serif"/>
            </a:endParaRPr>
          </a:p>
          <a:p>
            <a:pPr marL="469900" marR="5080" indent="-457200">
              <a:lnSpc>
                <a:spcPct val="150000"/>
              </a:lnSpc>
              <a:buFont typeface="Arial" panose="020B0604020202020204" pitchFamily="34" charset="0"/>
              <a:buChar char="•"/>
            </a:pPr>
            <a:endParaRPr lang="en-US" altLang="ja-JP" sz="3200" spc="20" dirty="0">
              <a:solidFill>
                <a:schemeClr val="bg1">
                  <a:lumMod val="85000"/>
                </a:schemeClr>
              </a:solidFill>
              <a:latin typeface="Microsoft Sans Serif"/>
              <a:cs typeface="Microsoft Sans Serif"/>
            </a:endParaRPr>
          </a:p>
          <a:p>
            <a:pPr marL="12700" marR="5080">
              <a:lnSpc>
                <a:spcPct val="150000"/>
              </a:lnSpc>
            </a:pPr>
            <a:endParaRPr sz="2800" dirty="0">
              <a:latin typeface="Microsoft Sans Serif"/>
              <a:cs typeface="Microsoft Sans Serif"/>
            </a:endParaRPr>
          </a:p>
        </p:txBody>
      </p:sp>
      <p:sp>
        <p:nvSpPr>
          <p:cNvPr id="5" name="object 5"/>
          <p:cNvSpPr/>
          <p:nvPr/>
        </p:nvSpPr>
        <p:spPr>
          <a:xfrm>
            <a:off x="953736" y="956429"/>
            <a:ext cx="19050" cy="8382000"/>
          </a:xfrm>
          <a:custGeom>
            <a:avLst/>
            <a:gdLst/>
            <a:ahLst/>
            <a:cxnLst/>
            <a:rect l="l" t="t" r="r" b="b"/>
            <a:pathLst>
              <a:path w="19050" h="8382000">
                <a:moveTo>
                  <a:pt x="19050" y="8382000"/>
                </a:moveTo>
                <a:lnTo>
                  <a:pt x="0" y="8382000"/>
                </a:lnTo>
                <a:lnTo>
                  <a:pt x="0" y="0"/>
                </a:lnTo>
                <a:lnTo>
                  <a:pt x="19050" y="0"/>
                </a:lnTo>
                <a:lnTo>
                  <a:pt x="19050" y="8382000"/>
                </a:lnTo>
                <a:close/>
              </a:path>
            </a:pathLst>
          </a:custGeom>
          <a:solidFill>
            <a:srgbClr val="9B81BB">
              <a:alpha val="29798"/>
            </a:srgbClr>
          </a:solidFill>
        </p:spPr>
        <p:txBody>
          <a:bodyPr wrap="square" lIns="0" tIns="0" rIns="0" bIns="0" rtlCol="0"/>
          <a:lstStyle/>
          <a:p>
            <a:endParaRPr/>
          </a:p>
        </p:txBody>
      </p:sp>
      <p:sp>
        <p:nvSpPr>
          <p:cNvPr id="10" name="object 10"/>
          <p:cNvSpPr txBox="1">
            <a:spLocks noGrp="1"/>
          </p:cNvSpPr>
          <p:nvPr>
            <p:ph type="sldNum" sz="quarter" idx="7"/>
          </p:nvPr>
        </p:nvSpPr>
        <p:spPr>
          <a:prstGeom prst="rect">
            <a:avLst/>
          </a:prstGeom>
        </p:spPr>
        <p:txBody>
          <a:bodyPr vert="horz" wrap="square" lIns="0" tIns="29844" rIns="0" bIns="0" rtlCol="0">
            <a:spAutoFit/>
          </a:bodyPr>
          <a:lstStyle/>
          <a:p>
            <a:pPr marL="38100">
              <a:lnSpc>
                <a:spcPct val="100000"/>
              </a:lnSpc>
              <a:spcBef>
                <a:spcPts val="234"/>
              </a:spcBef>
            </a:pPr>
            <a:fld id="{81D60167-4931-47E6-BA6A-407CBD079E47}" type="slidenum">
              <a:rPr spc="30" dirty="0"/>
              <a:t>19</a:t>
            </a:fld>
            <a:endParaRPr spc="30"/>
          </a:p>
        </p:txBody>
      </p:sp>
    </p:spTree>
    <p:extLst>
      <p:ext uri="{BB962C8B-B14F-4D97-AF65-F5344CB8AC3E}">
        <p14:creationId xmlns:p14="http://schemas.microsoft.com/office/powerpoint/2010/main" val="30953318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9144000" cy="10287000"/>
          </a:xfrm>
          <a:custGeom>
            <a:avLst/>
            <a:gdLst/>
            <a:ahLst/>
            <a:cxnLst/>
            <a:rect l="l" t="t" r="r" b="b"/>
            <a:pathLst>
              <a:path w="9144000" h="10287000">
                <a:moveTo>
                  <a:pt x="9144000" y="10287000"/>
                </a:moveTo>
                <a:lnTo>
                  <a:pt x="0" y="10287000"/>
                </a:lnTo>
                <a:lnTo>
                  <a:pt x="0" y="0"/>
                </a:lnTo>
                <a:lnTo>
                  <a:pt x="9144000" y="0"/>
                </a:lnTo>
                <a:lnTo>
                  <a:pt x="9144000" y="10287000"/>
                </a:lnTo>
                <a:close/>
              </a:path>
            </a:pathLst>
          </a:custGeom>
          <a:solidFill>
            <a:srgbClr val="9B81BB">
              <a:alpha val="9799"/>
            </a:srgbClr>
          </a:solidFill>
        </p:spPr>
        <p:txBody>
          <a:bodyPr wrap="square" lIns="0" tIns="0" rIns="0" bIns="0" rtlCol="0"/>
          <a:lstStyle/>
          <a:p>
            <a:endParaRPr/>
          </a:p>
        </p:txBody>
      </p:sp>
      <p:sp>
        <p:nvSpPr>
          <p:cNvPr id="3" name="object 3"/>
          <p:cNvSpPr txBox="1">
            <a:spLocks noGrp="1"/>
          </p:cNvSpPr>
          <p:nvPr>
            <p:ph type="title"/>
          </p:nvPr>
        </p:nvSpPr>
        <p:spPr>
          <a:xfrm>
            <a:off x="939800" y="979347"/>
            <a:ext cx="2346960" cy="756920"/>
          </a:xfrm>
          <a:prstGeom prst="rect">
            <a:avLst/>
          </a:prstGeom>
        </p:spPr>
        <p:txBody>
          <a:bodyPr vert="horz" wrap="square" lIns="0" tIns="12700" rIns="0" bIns="0" rtlCol="0">
            <a:spAutoFit/>
          </a:bodyPr>
          <a:lstStyle/>
          <a:p>
            <a:pPr marL="12700">
              <a:lnSpc>
                <a:spcPct val="100000"/>
              </a:lnSpc>
              <a:spcBef>
                <a:spcPts val="100"/>
              </a:spcBef>
            </a:pPr>
            <a:r>
              <a:rPr lang="ja-JP" altLang="en-US" sz="4800" spc="15"/>
              <a:t>目次</a:t>
            </a:r>
            <a:endParaRPr sz="4800"/>
          </a:p>
        </p:txBody>
      </p:sp>
      <p:sp>
        <p:nvSpPr>
          <p:cNvPr id="4" name="object 4"/>
          <p:cNvSpPr txBox="1"/>
          <p:nvPr/>
        </p:nvSpPr>
        <p:spPr>
          <a:xfrm>
            <a:off x="10083800" y="770508"/>
            <a:ext cx="7609363" cy="7271221"/>
          </a:xfrm>
          <a:prstGeom prst="rect">
            <a:avLst/>
          </a:prstGeom>
        </p:spPr>
        <p:txBody>
          <a:bodyPr vert="horz" wrap="square" lIns="0" tIns="12700" rIns="0" bIns="0" rtlCol="0">
            <a:spAutoFit/>
          </a:bodyPr>
          <a:lstStyle/>
          <a:p>
            <a:pPr marL="360680" indent="-348615">
              <a:lnSpc>
                <a:spcPct val="100000"/>
              </a:lnSpc>
              <a:spcBef>
                <a:spcPts val="100"/>
              </a:spcBef>
              <a:buClr>
                <a:srgbClr val="9B81BB"/>
              </a:buClr>
              <a:buChar char="•"/>
              <a:tabLst>
                <a:tab pos="360680" algn="l"/>
                <a:tab pos="361315" algn="l"/>
              </a:tabLst>
            </a:pPr>
            <a:r>
              <a:rPr lang="ja-JP" altLang="en-US" sz="4000" spc="85">
                <a:solidFill>
                  <a:schemeClr val="bg1">
                    <a:lumMod val="85000"/>
                  </a:schemeClr>
                </a:solidFill>
                <a:latin typeface="+mn-ea"/>
                <a:cs typeface="Microsoft Sans Serif"/>
              </a:rPr>
              <a:t>はじめに</a:t>
            </a:r>
            <a:endParaRPr lang="en-US" altLang="ja-JP" sz="4000" spc="85" dirty="0">
              <a:solidFill>
                <a:schemeClr val="bg1">
                  <a:lumMod val="85000"/>
                </a:schemeClr>
              </a:solidFill>
              <a:latin typeface="+mn-ea"/>
              <a:cs typeface="Microsoft Sans Serif"/>
            </a:endParaRPr>
          </a:p>
          <a:p>
            <a:pPr marL="360680" indent="-348615">
              <a:lnSpc>
                <a:spcPct val="100000"/>
              </a:lnSpc>
              <a:spcBef>
                <a:spcPts val="100"/>
              </a:spcBef>
              <a:buClr>
                <a:srgbClr val="9B81BB"/>
              </a:buClr>
              <a:buChar char="•"/>
              <a:tabLst>
                <a:tab pos="360680" algn="l"/>
                <a:tab pos="361315" algn="l"/>
              </a:tabLst>
            </a:pPr>
            <a:r>
              <a:rPr lang="en-US" altLang="ja-JP" sz="4000" spc="85" dirty="0">
                <a:solidFill>
                  <a:schemeClr val="bg1">
                    <a:lumMod val="85000"/>
                  </a:schemeClr>
                </a:solidFill>
                <a:latin typeface="+mn-ea"/>
                <a:cs typeface="Microsoft Sans Serif"/>
              </a:rPr>
              <a:t>Python</a:t>
            </a:r>
            <a:r>
              <a:rPr lang="ja-JP" altLang="en-US" sz="4000" spc="85">
                <a:solidFill>
                  <a:schemeClr val="bg1">
                    <a:lumMod val="85000"/>
                  </a:schemeClr>
                </a:solidFill>
                <a:latin typeface="+mn-ea"/>
                <a:cs typeface="Microsoft Sans Serif"/>
              </a:rPr>
              <a:t>の欠点</a:t>
            </a:r>
            <a:endParaRPr sz="4000" dirty="0">
              <a:solidFill>
                <a:schemeClr val="bg1">
                  <a:lumMod val="85000"/>
                </a:schemeClr>
              </a:solidFill>
              <a:latin typeface="+mn-ea"/>
              <a:cs typeface="Microsoft Sans Serif"/>
            </a:endParaRPr>
          </a:p>
          <a:p>
            <a:pPr marL="360680" indent="-348615">
              <a:lnSpc>
                <a:spcPct val="100000"/>
              </a:lnSpc>
              <a:spcBef>
                <a:spcPts val="1920"/>
              </a:spcBef>
              <a:buClr>
                <a:srgbClr val="9B81BB"/>
              </a:buClr>
              <a:buChar char="•"/>
              <a:tabLst>
                <a:tab pos="360680" algn="l"/>
                <a:tab pos="361315" algn="l"/>
              </a:tabLst>
            </a:pPr>
            <a:r>
              <a:rPr lang="ja-JP" altLang="en-US" sz="4000" spc="85">
                <a:solidFill>
                  <a:schemeClr val="bg1">
                    <a:lumMod val="85000"/>
                  </a:schemeClr>
                </a:solidFill>
                <a:latin typeface="+mn-ea"/>
                <a:cs typeface="Microsoft Sans Serif"/>
              </a:rPr>
              <a:t>解決策</a:t>
            </a:r>
            <a:r>
              <a:rPr lang="en-US" sz="4000" spc="85" dirty="0">
                <a:solidFill>
                  <a:schemeClr val="bg1">
                    <a:lumMod val="85000"/>
                  </a:schemeClr>
                </a:solidFill>
                <a:latin typeface="+mn-ea"/>
                <a:cs typeface="Microsoft Sans Serif"/>
              </a:rPr>
              <a:t>: </a:t>
            </a:r>
            <a:r>
              <a:rPr lang="ja-JP" altLang="en-US" sz="4000" spc="85">
                <a:solidFill>
                  <a:schemeClr val="bg1">
                    <a:lumMod val="85000"/>
                  </a:schemeClr>
                </a:solidFill>
                <a:latin typeface="+mn-ea"/>
                <a:cs typeface="Microsoft Sans Serif"/>
              </a:rPr>
              <a:t>新言語の開発</a:t>
            </a:r>
            <a:endParaRPr sz="4000" dirty="0">
              <a:solidFill>
                <a:schemeClr val="bg1">
                  <a:lumMod val="85000"/>
                </a:schemeClr>
              </a:solidFill>
              <a:latin typeface="+mn-ea"/>
              <a:cs typeface="Microsoft Sans Serif"/>
            </a:endParaRPr>
          </a:p>
          <a:p>
            <a:pPr marL="360680" indent="-348615">
              <a:lnSpc>
                <a:spcPct val="100000"/>
              </a:lnSpc>
              <a:spcBef>
                <a:spcPts val="1920"/>
              </a:spcBef>
              <a:buClr>
                <a:srgbClr val="9B81BB"/>
              </a:buClr>
              <a:buChar char="•"/>
              <a:tabLst>
                <a:tab pos="360680" algn="l"/>
                <a:tab pos="361315" algn="l"/>
              </a:tabLst>
            </a:pPr>
            <a:r>
              <a:rPr lang="ja-JP" altLang="en-US" sz="4000" spc="-35">
                <a:solidFill>
                  <a:schemeClr val="bg1">
                    <a:lumMod val="85000"/>
                  </a:schemeClr>
                </a:solidFill>
                <a:latin typeface="+mn-ea"/>
                <a:cs typeface="Microsoft Sans Serif"/>
              </a:rPr>
              <a:t>新言語のコンセプト</a:t>
            </a:r>
            <a:endParaRPr sz="4000" dirty="0">
              <a:solidFill>
                <a:schemeClr val="bg1">
                  <a:lumMod val="85000"/>
                </a:schemeClr>
              </a:solidFill>
              <a:latin typeface="+mn-ea"/>
              <a:cs typeface="Microsoft Sans Serif"/>
            </a:endParaRPr>
          </a:p>
          <a:p>
            <a:pPr marL="360680" indent="-348615">
              <a:lnSpc>
                <a:spcPct val="100000"/>
              </a:lnSpc>
              <a:spcBef>
                <a:spcPts val="1920"/>
              </a:spcBef>
              <a:buClr>
                <a:srgbClr val="9B81BB"/>
              </a:buClr>
              <a:buChar char="•"/>
              <a:tabLst>
                <a:tab pos="360680" algn="l"/>
                <a:tab pos="361315" algn="l"/>
              </a:tabLst>
            </a:pPr>
            <a:r>
              <a:rPr lang="ja-JP" altLang="en-US" sz="4000" spc="15">
                <a:solidFill>
                  <a:schemeClr val="bg1">
                    <a:lumMod val="85000"/>
                  </a:schemeClr>
                </a:solidFill>
                <a:latin typeface="+mn-ea"/>
                <a:cs typeface="Microsoft Sans Serif"/>
              </a:rPr>
              <a:t>これまでの進捗</a:t>
            </a:r>
            <a:endParaRPr lang="en-US" altLang="ja-JP" sz="4000" spc="15" dirty="0">
              <a:solidFill>
                <a:schemeClr val="bg1">
                  <a:lumMod val="85000"/>
                </a:schemeClr>
              </a:solidFill>
              <a:latin typeface="+mn-ea"/>
              <a:cs typeface="Microsoft Sans Serif"/>
            </a:endParaRPr>
          </a:p>
          <a:p>
            <a:pPr marL="360680" indent="-348615">
              <a:lnSpc>
                <a:spcPct val="100000"/>
              </a:lnSpc>
              <a:spcBef>
                <a:spcPts val="1920"/>
              </a:spcBef>
              <a:buClr>
                <a:srgbClr val="9B81BB"/>
              </a:buClr>
              <a:buChar char="•"/>
              <a:tabLst>
                <a:tab pos="360680" algn="l"/>
                <a:tab pos="361315" algn="l"/>
              </a:tabLst>
            </a:pPr>
            <a:r>
              <a:rPr lang="ja-JP" altLang="en-US" sz="4000" spc="15">
                <a:solidFill>
                  <a:schemeClr val="bg1">
                    <a:lumMod val="85000"/>
                  </a:schemeClr>
                </a:solidFill>
                <a:latin typeface="+mn-ea"/>
                <a:cs typeface="Microsoft Sans Serif"/>
              </a:rPr>
              <a:t>直近の進捗</a:t>
            </a:r>
            <a:endParaRPr lang="en-US" altLang="ja-JP" sz="4000" spc="15" dirty="0">
              <a:solidFill>
                <a:schemeClr val="bg1">
                  <a:lumMod val="85000"/>
                </a:schemeClr>
              </a:solidFill>
              <a:latin typeface="+mn-ea"/>
              <a:cs typeface="Microsoft Sans Serif"/>
            </a:endParaRPr>
          </a:p>
          <a:p>
            <a:pPr marL="360680" indent="-348615">
              <a:lnSpc>
                <a:spcPct val="100000"/>
              </a:lnSpc>
              <a:spcBef>
                <a:spcPts val="1920"/>
              </a:spcBef>
              <a:buClr>
                <a:srgbClr val="9B81BB"/>
              </a:buClr>
              <a:buChar char="•"/>
              <a:tabLst>
                <a:tab pos="360680" algn="l"/>
                <a:tab pos="361315" algn="l"/>
              </a:tabLst>
            </a:pPr>
            <a:r>
              <a:rPr lang="ja-JP" altLang="en-US" sz="4000" spc="15">
                <a:solidFill>
                  <a:schemeClr val="bg1">
                    <a:lumMod val="85000"/>
                  </a:schemeClr>
                </a:solidFill>
                <a:latin typeface="+mn-ea"/>
                <a:cs typeface="Microsoft Sans Serif"/>
              </a:rPr>
              <a:t>今後の予定</a:t>
            </a:r>
            <a:endParaRPr lang="en-US" altLang="ja-JP" sz="4000" spc="15" dirty="0">
              <a:solidFill>
                <a:schemeClr val="bg1">
                  <a:lumMod val="85000"/>
                </a:schemeClr>
              </a:solidFill>
              <a:latin typeface="+mn-ea"/>
              <a:cs typeface="Microsoft Sans Serif"/>
            </a:endParaRPr>
          </a:p>
          <a:p>
            <a:pPr marL="360680" indent="-348615">
              <a:lnSpc>
                <a:spcPct val="100000"/>
              </a:lnSpc>
              <a:spcBef>
                <a:spcPts val="1920"/>
              </a:spcBef>
              <a:buClr>
                <a:srgbClr val="9B81BB"/>
              </a:buClr>
              <a:buChar char="•"/>
              <a:tabLst>
                <a:tab pos="360680" algn="l"/>
                <a:tab pos="361315" algn="l"/>
              </a:tabLst>
            </a:pPr>
            <a:endParaRPr lang="en-US" sz="4000" spc="15" dirty="0">
              <a:solidFill>
                <a:schemeClr val="bg1">
                  <a:lumMod val="85000"/>
                </a:schemeClr>
              </a:solidFill>
              <a:latin typeface="+mn-ea"/>
              <a:cs typeface="Microsoft Sans Serif"/>
            </a:endParaRPr>
          </a:p>
          <a:p>
            <a:pPr marL="360680" indent="-348615">
              <a:lnSpc>
                <a:spcPct val="100000"/>
              </a:lnSpc>
              <a:spcBef>
                <a:spcPts val="1920"/>
              </a:spcBef>
              <a:buClr>
                <a:srgbClr val="9B81BB"/>
              </a:buClr>
              <a:buChar char="•"/>
              <a:tabLst>
                <a:tab pos="360680" algn="l"/>
                <a:tab pos="361315" algn="l"/>
              </a:tabLst>
            </a:pPr>
            <a:r>
              <a:rPr lang="ja-JP" altLang="en-US" sz="4000" spc="15">
                <a:solidFill>
                  <a:schemeClr val="bg1">
                    <a:lumMod val="85000"/>
                  </a:schemeClr>
                </a:solidFill>
                <a:latin typeface="+mn-ea"/>
                <a:cs typeface="Microsoft Sans Serif"/>
              </a:rPr>
              <a:t>質疑応答</a:t>
            </a:r>
            <a:endParaRPr sz="4000" dirty="0">
              <a:solidFill>
                <a:schemeClr val="bg1">
                  <a:lumMod val="85000"/>
                </a:schemeClr>
              </a:solidFill>
              <a:latin typeface="+mn-ea"/>
              <a:cs typeface="Microsoft Sans Serif"/>
            </a:endParaRPr>
          </a:p>
        </p:txBody>
      </p:sp>
      <p:sp>
        <p:nvSpPr>
          <p:cNvPr id="9" name="object 9"/>
          <p:cNvSpPr txBox="1">
            <a:spLocks noGrp="1"/>
          </p:cNvSpPr>
          <p:nvPr>
            <p:ph type="sldNum" sz="quarter" idx="7"/>
          </p:nvPr>
        </p:nvSpPr>
        <p:spPr>
          <a:prstGeom prst="rect">
            <a:avLst/>
          </a:prstGeom>
        </p:spPr>
        <p:txBody>
          <a:bodyPr vert="horz" wrap="square" lIns="0" tIns="29844" rIns="0" bIns="0" rtlCol="0">
            <a:spAutoFit/>
          </a:bodyPr>
          <a:lstStyle/>
          <a:p>
            <a:pPr marL="38100">
              <a:lnSpc>
                <a:spcPct val="100000"/>
              </a:lnSpc>
              <a:spcBef>
                <a:spcPts val="234"/>
              </a:spcBef>
            </a:pPr>
            <a:fld id="{81D60167-4931-47E6-BA6A-407CBD079E47}" type="slidenum">
              <a:rPr spc="30" dirty="0"/>
              <a:t>2</a:t>
            </a:fld>
            <a:endParaRPr spc="3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09065" y="978534"/>
            <a:ext cx="5248275" cy="751488"/>
          </a:xfrm>
          <a:prstGeom prst="rect">
            <a:avLst/>
          </a:prstGeom>
        </p:spPr>
        <p:txBody>
          <a:bodyPr vert="horz" wrap="square" lIns="0" tIns="12700" rIns="0" bIns="0" rtlCol="0">
            <a:spAutoFit/>
          </a:bodyPr>
          <a:lstStyle/>
          <a:p>
            <a:pPr marL="12700">
              <a:lnSpc>
                <a:spcPct val="100000"/>
              </a:lnSpc>
              <a:spcBef>
                <a:spcPts val="100"/>
              </a:spcBef>
            </a:pPr>
            <a:r>
              <a:rPr lang="ja-JP" altLang="en-US" sz="4800" spc="25"/>
              <a:t>これまでの進捗</a:t>
            </a:r>
            <a:endParaRPr sz="4800" dirty="0"/>
          </a:p>
        </p:txBody>
      </p:sp>
      <p:sp>
        <p:nvSpPr>
          <p:cNvPr id="3" name="object 3"/>
          <p:cNvSpPr txBox="1"/>
          <p:nvPr/>
        </p:nvSpPr>
        <p:spPr>
          <a:xfrm>
            <a:off x="1509065" y="1919122"/>
            <a:ext cx="7808595" cy="7564058"/>
          </a:xfrm>
          <a:prstGeom prst="rect">
            <a:avLst/>
          </a:prstGeom>
        </p:spPr>
        <p:txBody>
          <a:bodyPr vert="horz" wrap="square" lIns="0" tIns="12700" rIns="0" bIns="0" rtlCol="0">
            <a:spAutoFit/>
          </a:bodyPr>
          <a:lstStyle/>
          <a:p>
            <a:pPr marL="12700">
              <a:lnSpc>
                <a:spcPct val="100000"/>
              </a:lnSpc>
              <a:spcBef>
                <a:spcPts val="100"/>
              </a:spcBef>
              <a:tabLst>
                <a:tab pos="930910" algn="l"/>
                <a:tab pos="1397000" algn="l"/>
                <a:tab pos="1743710" algn="l"/>
              </a:tabLst>
            </a:pPr>
            <a:r>
              <a:rPr lang="ja-JP" altLang="en-US" sz="4000" spc="75">
                <a:solidFill>
                  <a:srgbClr val="9B81BB"/>
                </a:solidFill>
                <a:latin typeface="Microsoft Sans Serif"/>
                <a:cs typeface="Microsoft Sans Serif"/>
              </a:rPr>
              <a:t>☑</a:t>
            </a:r>
            <a:r>
              <a:rPr lang="en-US" altLang="ja-JP" sz="4000" spc="75" dirty="0">
                <a:solidFill>
                  <a:srgbClr val="9B81BB"/>
                </a:solidFill>
                <a:latin typeface="Microsoft Sans Serif"/>
                <a:cs typeface="Microsoft Sans Serif"/>
              </a:rPr>
              <a:t>Language Server</a:t>
            </a:r>
            <a:r>
              <a:rPr lang="ja-JP" altLang="en-US" sz="4000" spc="75">
                <a:solidFill>
                  <a:srgbClr val="9B81BB"/>
                </a:solidFill>
                <a:latin typeface="Microsoft Sans Serif"/>
                <a:cs typeface="Microsoft Sans Serif"/>
              </a:rPr>
              <a:t>の開発</a:t>
            </a:r>
            <a:endParaRPr lang="pt-BR" sz="4000" dirty="0">
              <a:latin typeface="Microsoft Sans Serif"/>
              <a:cs typeface="Microsoft Sans Serif"/>
            </a:endParaRPr>
          </a:p>
          <a:p>
            <a:pPr>
              <a:lnSpc>
                <a:spcPct val="100000"/>
              </a:lnSpc>
              <a:spcBef>
                <a:spcPts val="15"/>
              </a:spcBef>
            </a:pPr>
            <a:endParaRPr lang="pt-BR" sz="3000" dirty="0">
              <a:latin typeface="Microsoft Sans Serif"/>
              <a:cs typeface="Microsoft Sans Serif"/>
            </a:endParaRPr>
          </a:p>
          <a:p>
            <a:pPr marL="12700" marR="5080">
              <a:lnSpc>
                <a:spcPct val="150000"/>
              </a:lnSpc>
            </a:pPr>
            <a:r>
              <a:rPr lang="en-US" altLang="ja-JP" sz="3200" spc="20" dirty="0">
                <a:solidFill>
                  <a:schemeClr val="bg1">
                    <a:lumMod val="85000"/>
                  </a:schemeClr>
                </a:solidFill>
                <a:latin typeface="Microsoft Sans Serif"/>
                <a:cs typeface="Microsoft Sans Serif"/>
              </a:rPr>
              <a:t>Rust</a:t>
            </a:r>
            <a:r>
              <a:rPr lang="ja-JP" altLang="en-US" sz="3200" spc="20">
                <a:solidFill>
                  <a:schemeClr val="bg1">
                    <a:lumMod val="85000"/>
                  </a:schemeClr>
                </a:solidFill>
                <a:latin typeface="Microsoft Sans Serif"/>
                <a:cs typeface="Microsoft Sans Serif"/>
              </a:rPr>
              <a:t>の</a:t>
            </a:r>
            <a:r>
              <a:rPr lang="en-US" altLang="ja-JP" sz="3200" spc="20" dirty="0">
                <a:solidFill>
                  <a:schemeClr val="bg1">
                    <a:lumMod val="85000"/>
                  </a:schemeClr>
                </a:solidFill>
                <a:latin typeface="Microsoft Sans Serif"/>
                <a:cs typeface="Microsoft Sans Serif"/>
              </a:rPr>
              <a:t>Language Server</a:t>
            </a:r>
            <a:r>
              <a:rPr lang="ja-JP" altLang="en-US" sz="3200" spc="20">
                <a:solidFill>
                  <a:schemeClr val="bg1">
                    <a:lumMod val="85000"/>
                  </a:schemeClr>
                </a:solidFill>
                <a:latin typeface="Microsoft Sans Serif"/>
                <a:cs typeface="Microsoft Sans Serif"/>
              </a:rPr>
              <a:t>である</a:t>
            </a:r>
            <a:endParaRPr lang="en-US" altLang="ja-JP" sz="3200" spc="20" dirty="0">
              <a:solidFill>
                <a:schemeClr val="bg1">
                  <a:lumMod val="85000"/>
                </a:schemeClr>
              </a:solidFill>
              <a:latin typeface="Microsoft Sans Serif"/>
              <a:cs typeface="Microsoft Sans Serif"/>
            </a:endParaRPr>
          </a:p>
          <a:p>
            <a:pPr marL="12700" marR="5080">
              <a:lnSpc>
                <a:spcPct val="150000"/>
              </a:lnSpc>
            </a:pPr>
            <a:r>
              <a:rPr lang="en-US" altLang="ja-JP" sz="3200" spc="20" dirty="0">
                <a:solidFill>
                  <a:schemeClr val="bg1">
                    <a:lumMod val="85000"/>
                  </a:schemeClr>
                </a:solidFill>
                <a:latin typeface="Microsoft Sans Serif"/>
                <a:cs typeface="Microsoft Sans Serif"/>
              </a:rPr>
              <a:t>rust-analyzer</a:t>
            </a:r>
            <a:r>
              <a:rPr lang="ja-JP" altLang="en-US" sz="3200" spc="20">
                <a:solidFill>
                  <a:schemeClr val="bg1">
                    <a:lumMod val="85000"/>
                  </a:schemeClr>
                </a:solidFill>
                <a:latin typeface="Microsoft Sans Serif"/>
                <a:cs typeface="Microsoft Sans Serif"/>
              </a:rPr>
              <a:t>を参考に実装</a:t>
            </a:r>
            <a:endParaRPr lang="en-US" altLang="ja-JP" sz="3200" spc="20" dirty="0">
              <a:solidFill>
                <a:schemeClr val="bg1">
                  <a:lumMod val="85000"/>
                </a:schemeClr>
              </a:solidFill>
              <a:latin typeface="Microsoft Sans Serif"/>
              <a:cs typeface="Microsoft Sans Serif"/>
            </a:endParaRPr>
          </a:p>
          <a:p>
            <a:pPr marL="12700" marR="5080">
              <a:lnSpc>
                <a:spcPct val="150000"/>
              </a:lnSpc>
            </a:pPr>
            <a:endParaRPr lang="en-US" altLang="ja-JP" sz="3200" spc="20" dirty="0">
              <a:solidFill>
                <a:schemeClr val="bg1">
                  <a:lumMod val="85000"/>
                </a:schemeClr>
              </a:solidFill>
              <a:latin typeface="Microsoft Sans Serif"/>
              <a:cs typeface="Microsoft Sans Serif"/>
            </a:endParaRPr>
          </a:p>
          <a:p>
            <a:pPr marL="12700" marR="5080">
              <a:lnSpc>
                <a:spcPct val="150000"/>
              </a:lnSpc>
            </a:pPr>
            <a:r>
              <a:rPr lang="ja-JP" altLang="en-US" sz="3200" spc="20">
                <a:solidFill>
                  <a:schemeClr val="bg1">
                    <a:lumMod val="85000"/>
                  </a:schemeClr>
                </a:solidFill>
                <a:latin typeface="Microsoft Sans Serif"/>
                <a:cs typeface="Microsoft Sans Serif"/>
              </a:rPr>
              <a:t>エラーのハイライト、補完、</a:t>
            </a:r>
            <a:r>
              <a:rPr lang="en-US" altLang="ja-JP" sz="3200" spc="20" dirty="0">
                <a:solidFill>
                  <a:schemeClr val="bg1">
                    <a:lumMod val="85000"/>
                  </a:schemeClr>
                </a:solidFill>
                <a:latin typeface="Microsoft Sans Serif"/>
                <a:cs typeface="Microsoft Sans Serif"/>
              </a:rPr>
              <a:t>rename</a:t>
            </a:r>
          </a:p>
          <a:p>
            <a:pPr marL="12700" marR="5080">
              <a:lnSpc>
                <a:spcPct val="150000"/>
              </a:lnSpc>
            </a:pPr>
            <a:r>
              <a:rPr lang="ja-JP" altLang="en-US" sz="3200" spc="20">
                <a:solidFill>
                  <a:schemeClr val="bg1">
                    <a:lumMod val="85000"/>
                  </a:schemeClr>
                </a:solidFill>
                <a:latin typeface="Microsoft Sans Serif"/>
                <a:cs typeface="Microsoft Sans Serif"/>
              </a:rPr>
              <a:t>など基本的機能は未踏前から実装済み</a:t>
            </a:r>
            <a:endParaRPr lang="en-US" altLang="ja-JP" sz="3200" spc="20" dirty="0">
              <a:solidFill>
                <a:schemeClr val="bg1">
                  <a:lumMod val="85000"/>
                </a:schemeClr>
              </a:solidFill>
              <a:latin typeface="Microsoft Sans Serif"/>
              <a:cs typeface="Microsoft Sans Serif"/>
            </a:endParaRPr>
          </a:p>
          <a:p>
            <a:pPr marL="12700" marR="5080">
              <a:lnSpc>
                <a:spcPct val="150000"/>
              </a:lnSpc>
            </a:pPr>
            <a:endParaRPr lang="en-US" altLang="ja-JP" sz="3200" spc="20" dirty="0">
              <a:solidFill>
                <a:schemeClr val="bg1">
                  <a:lumMod val="85000"/>
                </a:schemeClr>
              </a:solidFill>
              <a:latin typeface="Microsoft Sans Serif"/>
              <a:cs typeface="Microsoft Sans Serif"/>
            </a:endParaRPr>
          </a:p>
          <a:p>
            <a:pPr marL="12700" marR="5080">
              <a:lnSpc>
                <a:spcPct val="150000"/>
              </a:lnSpc>
            </a:pPr>
            <a:r>
              <a:rPr lang="ja-JP" altLang="en-US" sz="3200" spc="20">
                <a:solidFill>
                  <a:schemeClr val="bg1">
                    <a:lumMod val="85000"/>
                  </a:schemeClr>
                </a:solidFill>
                <a:latin typeface="Microsoft Sans Serif"/>
                <a:cs typeface="Microsoft Sans Serif"/>
              </a:rPr>
              <a:t>未踏期間中は発展的な機能や</a:t>
            </a:r>
            <a:endParaRPr lang="en-US" altLang="ja-JP" sz="3200" spc="20" dirty="0">
              <a:solidFill>
                <a:schemeClr val="bg1">
                  <a:lumMod val="85000"/>
                </a:schemeClr>
              </a:solidFill>
              <a:latin typeface="Microsoft Sans Serif"/>
              <a:cs typeface="Microsoft Sans Serif"/>
            </a:endParaRPr>
          </a:p>
          <a:p>
            <a:pPr marL="12700" marR="5080">
              <a:lnSpc>
                <a:spcPct val="150000"/>
              </a:lnSpc>
            </a:pPr>
            <a:r>
              <a:rPr lang="ja-JP" altLang="en-US" sz="3200" spc="20">
                <a:solidFill>
                  <a:schemeClr val="bg1">
                    <a:lumMod val="85000"/>
                  </a:schemeClr>
                </a:solidFill>
                <a:latin typeface="Microsoft Sans Serif"/>
                <a:cs typeface="Microsoft Sans Serif"/>
              </a:rPr>
              <a:t>並列化、補完精度の向上などを行なった</a:t>
            </a:r>
            <a:endParaRPr lang="en-US" altLang="ja-JP" sz="3200" spc="20" dirty="0">
              <a:solidFill>
                <a:schemeClr val="bg1">
                  <a:lumMod val="85000"/>
                </a:schemeClr>
              </a:solidFill>
              <a:latin typeface="Microsoft Sans Serif"/>
              <a:cs typeface="Microsoft Sans Serif"/>
            </a:endParaRPr>
          </a:p>
          <a:p>
            <a:pPr marL="12700" marR="5080">
              <a:lnSpc>
                <a:spcPct val="150000"/>
              </a:lnSpc>
            </a:pPr>
            <a:endParaRPr lang="en-US" sz="2800" dirty="0">
              <a:latin typeface="Microsoft Sans Serif"/>
              <a:cs typeface="Microsoft Sans Serif"/>
            </a:endParaRPr>
          </a:p>
        </p:txBody>
      </p:sp>
      <p:sp>
        <p:nvSpPr>
          <p:cNvPr id="5" name="object 5"/>
          <p:cNvSpPr/>
          <p:nvPr/>
        </p:nvSpPr>
        <p:spPr>
          <a:xfrm>
            <a:off x="953736" y="956429"/>
            <a:ext cx="19050" cy="8382000"/>
          </a:xfrm>
          <a:custGeom>
            <a:avLst/>
            <a:gdLst/>
            <a:ahLst/>
            <a:cxnLst/>
            <a:rect l="l" t="t" r="r" b="b"/>
            <a:pathLst>
              <a:path w="19050" h="8382000">
                <a:moveTo>
                  <a:pt x="19050" y="8382000"/>
                </a:moveTo>
                <a:lnTo>
                  <a:pt x="0" y="8382000"/>
                </a:lnTo>
                <a:lnTo>
                  <a:pt x="0" y="0"/>
                </a:lnTo>
                <a:lnTo>
                  <a:pt x="19050" y="0"/>
                </a:lnTo>
                <a:lnTo>
                  <a:pt x="19050" y="8382000"/>
                </a:lnTo>
                <a:close/>
              </a:path>
            </a:pathLst>
          </a:custGeom>
          <a:solidFill>
            <a:srgbClr val="9B81BB">
              <a:alpha val="29798"/>
            </a:srgbClr>
          </a:solidFill>
        </p:spPr>
        <p:txBody>
          <a:bodyPr wrap="square" lIns="0" tIns="0" rIns="0" bIns="0" rtlCol="0"/>
          <a:lstStyle/>
          <a:p>
            <a:endParaRPr/>
          </a:p>
        </p:txBody>
      </p:sp>
      <p:sp>
        <p:nvSpPr>
          <p:cNvPr id="10" name="object 10"/>
          <p:cNvSpPr txBox="1">
            <a:spLocks noGrp="1"/>
          </p:cNvSpPr>
          <p:nvPr>
            <p:ph type="sldNum" sz="quarter" idx="7"/>
          </p:nvPr>
        </p:nvSpPr>
        <p:spPr>
          <a:prstGeom prst="rect">
            <a:avLst/>
          </a:prstGeom>
        </p:spPr>
        <p:txBody>
          <a:bodyPr vert="horz" wrap="square" lIns="0" tIns="29844" rIns="0" bIns="0" rtlCol="0">
            <a:spAutoFit/>
          </a:bodyPr>
          <a:lstStyle/>
          <a:p>
            <a:pPr marL="38100">
              <a:lnSpc>
                <a:spcPct val="100000"/>
              </a:lnSpc>
              <a:spcBef>
                <a:spcPts val="234"/>
              </a:spcBef>
            </a:pPr>
            <a:fld id="{81D60167-4931-47E6-BA6A-407CBD079E47}" type="slidenum">
              <a:rPr spc="30" dirty="0"/>
              <a:t>20</a:t>
            </a:fld>
            <a:endParaRPr spc="30"/>
          </a:p>
        </p:txBody>
      </p:sp>
      <p:pic>
        <p:nvPicPr>
          <p:cNvPr id="8" name="図 7">
            <a:extLst>
              <a:ext uri="{FF2B5EF4-FFF2-40B4-BE49-F238E27FC236}">
                <a16:creationId xmlns:a16="http://schemas.microsoft.com/office/drawing/2014/main" id="{309FB61F-5EA0-26A3-144B-4764AAC29841}"/>
              </a:ext>
            </a:extLst>
          </p:cNvPr>
          <p:cNvPicPr>
            <a:picLocks noChangeAspect="1"/>
          </p:cNvPicPr>
          <p:nvPr/>
        </p:nvPicPr>
        <p:blipFill>
          <a:blip r:embed="rId3"/>
          <a:stretch>
            <a:fillRect/>
          </a:stretch>
        </p:blipFill>
        <p:spPr>
          <a:xfrm>
            <a:off x="9685866" y="956429"/>
            <a:ext cx="7772400" cy="4371975"/>
          </a:xfrm>
          <a:prstGeom prst="rect">
            <a:avLst/>
          </a:prstGeom>
        </p:spPr>
      </p:pic>
      <p:pic>
        <p:nvPicPr>
          <p:cNvPr id="9" name="図 8">
            <a:extLst>
              <a:ext uri="{FF2B5EF4-FFF2-40B4-BE49-F238E27FC236}">
                <a16:creationId xmlns:a16="http://schemas.microsoft.com/office/drawing/2014/main" id="{41F1DF0B-D724-07CB-1825-204F16BFB53E}"/>
              </a:ext>
            </a:extLst>
          </p:cNvPr>
          <p:cNvPicPr>
            <a:picLocks noChangeAspect="1"/>
          </p:cNvPicPr>
          <p:nvPr/>
        </p:nvPicPr>
        <p:blipFill>
          <a:blip r:embed="rId4"/>
          <a:stretch>
            <a:fillRect/>
          </a:stretch>
        </p:blipFill>
        <p:spPr>
          <a:xfrm>
            <a:off x="9685866" y="5328404"/>
            <a:ext cx="7772400" cy="4371975"/>
          </a:xfrm>
          <a:prstGeom prst="rect">
            <a:avLst/>
          </a:prstGeom>
        </p:spPr>
      </p:pic>
    </p:spTree>
    <p:extLst>
      <p:ext uri="{BB962C8B-B14F-4D97-AF65-F5344CB8AC3E}">
        <p14:creationId xmlns:p14="http://schemas.microsoft.com/office/powerpoint/2010/main" val="7138435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09065" y="978534"/>
            <a:ext cx="5248275" cy="751488"/>
          </a:xfrm>
          <a:prstGeom prst="rect">
            <a:avLst/>
          </a:prstGeom>
        </p:spPr>
        <p:txBody>
          <a:bodyPr vert="horz" wrap="square" lIns="0" tIns="12700" rIns="0" bIns="0" rtlCol="0">
            <a:spAutoFit/>
          </a:bodyPr>
          <a:lstStyle/>
          <a:p>
            <a:pPr marL="12700">
              <a:lnSpc>
                <a:spcPct val="100000"/>
              </a:lnSpc>
              <a:spcBef>
                <a:spcPts val="100"/>
              </a:spcBef>
            </a:pPr>
            <a:r>
              <a:rPr lang="ja-JP" altLang="en-US" sz="4800" spc="25"/>
              <a:t>これまでの進捗</a:t>
            </a:r>
            <a:endParaRPr sz="4800" dirty="0"/>
          </a:p>
        </p:txBody>
      </p:sp>
      <p:sp>
        <p:nvSpPr>
          <p:cNvPr id="3" name="object 3"/>
          <p:cNvSpPr txBox="1"/>
          <p:nvPr/>
        </p:nvSpPr>
        <p:spPr>
          <a:xfrm>
            <a:off x="1509064" y="1919122"/>
            <a:ext cx="10980205" cy="7644721"/>
          </a:xfrm>
          <a:prstGeom prst="rect">
            <a:avLst/>
          </a:prstGeom>
        </p:spPr>
        <p:txBody>
          <a:bodyPr vert="horz" wrap="square" lIns="0" tIns="12700" rIns="0" bIns="0" rtlCol="0">
            <a:spAutoFit/>
          </a:bodyPr>
          <a:lstStyle/>
          <a:p>
            <a:pPr marL="12700">
              <a:lnSpc>
                <a:spcPct val="100000"/>
              </a:lnSpc>
              <a:spcBef>
                <a:spcPts val="100"/>
              </a:spcBef>
              <a:tabLst>
                <a:tab pos="930910" algn="l"/>
                <a:tab pos="1397000" algn="l"/>
                <a:tab pos="1743710" algn="l"/>
              </a:tabLst>
            </a:pPr>
            <a:r>
              <a:rPr lang="ja-JP" altLang="en-US" sz="4000" spc="75">
                <a:solidFill>
                  <a:srgbClr val="9B81BB"/>
                </a:solidFill>
                <a:latin typeface="Microsoft Sans Serif"/>
                <a:cs typeface="Microsoft Sans Serif"/>
              </a:rPr>
              <a:t>☑パッケージマネージャの実装</a:t>
            </a:r>
            <a:endParaRPr lang="pt-BR" sz="4000" dirty="0">
              <a:latin typeface="Microsoft Sans Serif"/>
              <a:cs typeface="Microsoft Sans Serif"/>
            </a:endParaRPr>
          </a:p>
          <a:p>
            <a:pPr>
              <a:lnSpc>
                <a:spcPct val="100000"/>
              </a:lnSpc>
              <a:spcBef>
                <a:spcPts val="15"/>
              </a:spcBef>
            </a:pPr>
            <a:endParaRPr lang="pt-BR" sz="3000" dirty="0">
              <a:latin typeface="Microsoft Sans Serif"/>
              <a:cs typeface="Microsoft Sans Serif"/>
            </a:endParaRPr>
          </a:p>
          <a:p>
            <a:pPr marL="12700" marR="5080">
              <a:lnSpc>
                <a:spcPct val="150000"/>
              </a:lnSpc>
            </a:pPr>
            <a:r>
              <a:rPr lang="en-US" altLang="ja-JP" sz="3200" spc="20" dirty="0">
                <a:solidFill>
                  <a:schemeClr val="bg1">
                    <a:lumMod val="85000"/>
                  </a:schemeClr>
                </a:solidFill>
                <a:latin typeface="Microsoft Sans Serif"/>
                <a:cs typeface="Microsoft Sans Serif"/>
              </a:rPr>
              <a:t>Erg</a:t>
            </a:r>
            <a:r>
              <a:rPr lang="ja-JP" altLang="en-US" sz="3200" spc="20">
                <a:solidFill>
                  <a:schemeClr val="bg1">
                    <a:lumMod val="85000"/>
                  </a:schemeClr>
                </a:solidFill>
                <a:latin typeface="Microsoft Sans Serif"/>
                <a:cs typeface="Microsoft Sans Serif"/>
              </a:rPr>
              <a:t>自身を用いて実装</a:t>
            </a:r>
            <a:endParaRPr lang="en-US" altLang="ja-JP" sz="3200" spc="20" dirty="0">
              <a:solidFill>
                <a:schemeClr val="bg1">
                  <a:lumMod val="85000"/>
                </a:schemeClr>
              </a:solidFill>
              <a:latin typeface="Microsoft Sans Serif"/>
              <a:cs typeface="Microsoft Sans Serif"/>
            </a:endParaRPr>
          </a:p>
          <a:p>
            <a:pPr marL="12700" marR="5080">
              <a:lnSpc>
                <a:spcPct val="150000"/>
              </a:lnSpc>
            </a:pPr>
            <a:r>
              <a:rPr lang="ja-JP" altLang="en-US" sz="3200" spc="20">
                <a:solidFill>
                  <a:schemeClr val="bg1">
                    <a:lumMod val="85000"/>
                  </a:schemeClr>
                </a:solidFill>
                <a:latin typeface="Microsoft Sans Serif"/>
                <a:cs typeface="Microsoft Sans Serif"/>
              </a:rPr>
              <a:t>現在実装されている機能の例：</a:t>
            </a:r>
            <a:endParaRPr lang="en-US" altLang="ja-JP" sz="3200" spc="20" dirty="0">
              <a:solidFill>
                <a:schemeClr val="bg1">
                  <a:lumMod val="85000"/>
                </a:schemeClr>
              </a:solidFill>
              <a:latin typeface="Microsoft Sans Serif"/>
              <a:cs typeface="Microsoft Sans Serif"/>
            </a:endParaRPr>
          </a:p>
          <a:p>
            <a:pPr marL="12700" marR="5080">
              <a:lnSpc>
                <a:spcPct val="150000"/>
              </a:lnSpc>
            </a:pPr>
            <a:endParaRPr lang="en-US" altLang="ja-JP" sz="3200" spc="20" dirty="0">
              <a:solidFill>
                <a:schemeClr val="bg1">
                  <a:lumMod val="85000"/>
                </a:schemeClr>
              </a:solidFill>
              <a:latin typeface="Microsoft Sans Serif"/>
              <a:cs typeface="Microsoft Sans Serif"/>
            </a:endParaRPr>
          </a:p>
          <a:p>
            <a:pPr marL="469900" marR="5080" indent="-457200">
              <a:lnSpc>
                <a:spcPct val="150000"/>
              </a:lnSpc>
              <a:buFont typeface="Arial" panose="020B0604020202020204" pitchFamily="34" charset="0"/>
              <a:buChar char="•"/>
            </a:pPr>
            <a:r>
              <a:rPr lang="en-US" altLang="ja-JP" sz="3200" spc="20" dirty="0">
                <a:solidFill>
                  <a:schemeClr val="bg1">
                    <a:lumMod val="85000"/>
                  </a:schemeClr>
                </a:solidFill>
                <a:latin typeface="Microsoft Sans Serif"/>
                <a:cs typeface="Microsoft Sans Serif"/>
              </a:rPr>
              <a:t>init: </a:t>
            </a:r>
            <a:r>
              <a:rPr lang="ja-JP" altLang="en-US" sz="3200" spc="20">
                <a:solidFill>
                  <a:schemeClr val="bg1">
                    <a:lumMod val="85000"/>
                  </a:schemeClr>
                </a:solidFill>
                <a:latin typeface="Microsoft Sans Serif"/>
                <a:cs typeface="Microsoft Sans Serif"/>
              </a:rPr>
              <a:t>パッケージを初期化</a:t>
            </a:r>
            <a:r>
              <a:rPr lang="en-US" altLang="ja-JP" sz="3200" spc="20" dirty="0">
                <a:solidFill>
                  <a:schemeClr val="bg1">
                    <a:lumMod val="85000"/>
                  </a:schemeClr>
                </a:solidFill>
                <a:latin typeface="Microsoft Sans Serif"/>
                <a:cs typeface="Microsoft Sans Serif"/>
              </a:rPr>
              <a:t>(</a:t>
            </a:r>
            <a:r>
              <a:rPr lang="ja-JP" altLang="en-US" sz="3200" spc="20">
                <a:solidFill>
                  <a:schemeClr val="bg1">
                    <a:lumMod val="85000"/>
                  </a:schemeClr>
                </a:solidFill>
                <a:latin typeface="Microsoft Sans Serif"/>
                <a:cs typeface="Microsoft Sans Serif"/>
              </a:rPr>
              <a:t>設定ファイルの生成等</a:t>
            </a:r>
            <a:r>
              <a:rPr lang="en-US" altLang="ja-JP" sz="3200" spc="20" dirty="0">
                <a:solidFill>
                  <a:schemeClr val="bg1">
                    <a:lumMod val="85000"/>
                  </a:schemeClr>
                </a:solidFill>
                <a:latin typeface="Microsoft Sans Serif"/>
                <a:cs typeface="Microsoft Sans Serif"/>
              </a:rPr>
              <a:t>)</a:t>
            </a:r>
          </a:p>
          <a:p>
            <a:pPr marL="469900" marR="5080" indent="-457200">
              <a:lnSpc>
                <a:spcPct val="150000"/>
              </a:lnSpc>
              <a:buFont typeface="Arial" panose="020B0604020202020204" pitchFamily="34" charset="0"/>
              <a:buChar char="•"/>
            </a:pPr>
            <a:r>
              <a:rPr lang="en-US" altLang="ja-JP" sz="3200" spc="20" dirty="0">
                <a:solidFill>
                  <a:schemeClr val="bg1">
                    <a:lumMod val="85000"/>
                  </a:schemeClr>
                </a:solidFill>
                <a:latin typeface="Microsoft Sans Serif"/>
                <a:cs typeface="Microsoft Sans Serif"/>
              </a:rPr>
              <a:t>build: </a:t>
            </a:r>
            <a:r>
              <a:rPr lang="ja-JP" altLang="en-US" sz="3200" spc="20">
                <a:solidFill>
                  <a:schemeClr val="bg1">
                    <a:lumMod val="85000"/>
                  </a:schemeClr>
                </a:solidFill>
                <a:latin typeface="Microsoft Sans Serif"/>
                <a:cs typeface="Microsoft Sans Serif"/>
              </a:rPr>
              <a:t>依存関係を解決・パッケージをビルド</a:t>
            </a:r>
            <a:endParaRPr lang="en-US" altLang="ja-JP" sz="3200" spc="20" dirty="0">
              <a:solidFill>
                <a:schemeClr val="bg1">
                  <a:lumMod val="85000"/>
                </a:schemeClr>
              </a:solidFill>
              <a:latin typeface="Microsoft Sans Serif"/>
              <a:cs typeface="Microsoft Sans Serif"/>
            </a:endParaRPr>
          </a:p>
          <a:p>
            <a:pPr marL="469900" marR="5080" indent="-457200">
              <a:lnSpc>
                <a:spcPct val="150000"/>
              </a:lnSpc>
              <a:buFont typeface="Arial" panose="020B0604020202020204" pitchFamily="34" charset="0"/>
              <a:buChar char="•"/>
            </a:pPr>
            <a:r>
              <a:rPr lang="en-US" altLang="ja-JP" sz="3200" spc="20" dirty="0">
                <a:solidFill>
                  <a:schemeClr val="bg1">
                    <a:lumMod val="85000"/>
                  </a:schemeClr>
                </a:solidFill>
                <a:latin typeface="Microsoft Sans Serif"/>
                <a:cs typeface="Microsoft Sans Serif"/>
              </a:rPr>
              <a:t>install: </a:t>
            </a:r>
            <a:r>
              <a:rPr lang="ja-JP" altLang="en-US" sz="3200" spc="20">
                <a:solidFill>
                  <a:schemeClr val="bg1">
                    <a:lumMod val="85000"/>
                  </a:schemeClr>
                </a:solidFill>
                <a:latin typeface="Microsoft Sans Serif"/>
                <a:cs typeface="Microsoft Sans Serif"/>
              </a:rPr>
              <a:t>アプリケーションパッケージを擬似実行ファイル</a:t>
            </a:r>
            <a:endParaRPr lang="en-US" altLang="ja-JP" sz="3200" spc="20" dirty="0">
              <a:solidFill>
                <a:schemeClr val="bg1">
                  <a:lumMod val="85000"/>
                </a:schemeClr>
              </a:solidFill>
              <a:latin typeface="Microsoft Sans Serif"/>
              <a:cs typeface="Microsoft Sans Serif"/>
            </a:endParaRPr>
          </a:p>
          <a:p>
            <a:pPr marL="12700" marR="5080">
              <a:lnSpc>
                <a:spcPct val="150000"/>
              </a:lnSpc>
            </a:pPr>
            <a:r>
              <a:rPr lang="ja-JP" altLang="en-US" sz="3200" spc="20">
                <a:solidFill>
                  <a:schemeClr val="bg1">
                    <a:lumMod val="85000"/>
                  </a:schemeClr>
                </a:solidFill>
                <a:latin typeface="Microsoft Sans Serif"/>
                <a:cs typeface="Microsoft Sans Serif"/>
              </a:rPr>
              <a:t>にして</a:t>
            </a:r>
            <a:r>
              <a:rPr lang="en-US" altLang="ja-JP" sz="3200" spc="20" dirty="0">
                <a:solidFill>
                  <a:schemeClr val="bg1">
                    <a:lumMod val="85000"/>
                  </a:schemeClr>
                </a:solidFill>
                <a:latin typeface="Microsoft Sans Serif"/>
                <a:cs typeface="Microsoft Sans Serif"/>
              </a:rPr>
              <a:t>bin</a:t>
            </a:r>
            <a:r>
              <a:rPr lang="ja-JP" altLang="en-US" sz="3200" spc="20">
                <a:solidFill>
                  <a:schemeClr val="bg1">
                    <a:lumMod val="85000"/>
                  </a:schemeClr>
                </a:solidFill>
                <a:latin typeface="Microsoft Sans Serif"/>
                <a:cs typeface="Microsoft Sans Serif"/>
              </a:rPr>
              <a:t>ディレクトリに配置</a:t>
            </a:r>
            <a:endParaRPr lang="en-US" altLang="ja-JP" sz="3200" spc="20" dirty="0">
              <a:solidFill>
                <a:schemeClr val="bg1">
                  <a:lumMod val="85000"/>
                </a:schemeClr>
              </a:solidFill>
              <a:latin typeface="Microsoft Sans Serif"/>
              <a:cs typeface="Microsoft Sans Serif"/>
            </a:endParaRPr>
          </a:p>
          <a:p>
            <a:pPr marL="469900" marR="5080" indent="-457200">
              <a:lnSpc>
                <a:spcPct val="150000"/>
              </a:lnSpc>
              <a:buFont typeface="Arial" panose="020B0604020202020204" pitchFamily="34" charset="0"/>
              <a:buChar char="•"/>
            </a:pPr>
            <a:r>
              <a:rPr lang="en-US" altLang="ja-JP" sz="3200" spc="20" dirty="0">
                <a:solidFill>
                  <a:schemeClr val="bg1">
                    <a:lumMod val="85000"/>
                  </a:schemeClr>
                </a:solidFill>
                <a:latin typeface="Microsoft Sans Serif"/>
                <a:cs typeface="Microsoft Sans Serif"/>
              </a:rPr>
              <a:t>publish: </a:t>
            </a:r>
            <a:r>
              <a:rPr lang="ja-JP" altLang="en-US" sz="3200" spc="20">
                <a:solidFill>
                  <a:schemeClr val="bg1">
                    <a:lumMod val="85000"/>
                  </a:schemeClr>
                </a:solidFill>
                <a:latin typeface="Microsoft Sans Serif"/>
                <a:cs typeface="Microsoft Sans Serif"/>
              </a:rPr>
              <a:t>後述するレジストリにパッケージを登録する</a:t>
            </a:r>
            <a:endParaRPr lang="en-US" altLang="ja-JP" sz="3200" spc="20" dirty="0">
              <a:solidFill>
                <a:schemeClr val="bg1">
                  <a:lumMod val="85000"/>
                </a:schemeClr>
              </a:solidFill>
              <a:latin typeface="Microsoft Sans Serif"/>
              <a:cs typeface="Microsoft Sans Serif"/>
            </a:endParaRPr>
          </a:p>
          <a:p>
            <a:pPr marL="12700" marR="5080">
              <a:lnSpc>
                <a:spcPct val="150000"/>
              </a:lnSpc>
            </a:pPr>
            <a:endParaRPr lang="en-US" altLang="ja-JP" sz="3200" spc="20" dirty="0">
              <a:solidFill>
                <a:schemeClr val="bg1">
                  <a:lumMod val="85000"/>
                </a:schemeClr>
              </a:solidFill>
              <a:latin typeface="Microsoft Sans Serif"/>
              <a:cs typeface="Microsoft Sans Serif"/>
            </a:endParaRPr>
          </a:p>
        </p:txBody>
      </p:sp>
      <p:sp>
        <p:nvSpPr>
          <p:cNvPr id="5" name="object 5"/>
          <p:cNvSpPr/>
          <p:nvPr/>
        </p:nvSpPr>
        <p:spPr>
          <a:xfrm>
            <a:off x="953736" y="956429"/>
            <a:ext cx="19050" cy="8382000"/>
          </a:xfrm>
          <a:custGeom>
            <a:avLst/>
            <a:gdLst/>
            <a:ahLst/>
            <a:cxnLst/>
            <a:rect l="l" t="t" r="r" b="b"/>
            <a:pathLst>
              <a:path w="19050" h="8382000">
                <a:moveTo>
                  <a:pt x="19050" y="8382000"/>
                </a:moveTo>
                <a:lnTo>
                  <a:pt x="0" y="8382000"/>
                </a:lnTo>
                <a:lnTo>
                  <a:pt x="0" y="0"/>
                </a:lnTo>
                <a:lnTo>
                  <a:pt x="19050" y="0"/>
                </a:lnTo>
                <a:lnTo>
                  <a:pt x="19050" y="8382000"/>
                </a:lnTo>
                <a:close/>
              </a:path>
            </a:pathLst>
          </a:custGeom>
          <a:solidFill>
            <a:srgbClr val="9B81BB">
              <a:alpha val="29798"/>
            </a:srgbClr>
          </a:solidFill>
        </p:spPr>
        <p:txBody>
          <a:bodyPr wrap="square" lIns="0" tIns="0" rIns="0" bIns="0" rtlCol="0"/>
          <a:lstStyle/>
          <a:p>
            <a:endParaRPr/>
          </a:p>
        </p:txBody>
      </p:sp>
      <p:sp>
        <p:nvSpPr>
          <p:cNvPr id="10" name="object 10"/>
          <p:cNvSpPr txBox="1">
            <a:spLocks noGrp="1"/>
          </p:cNvSpPr>
          <p:nvPr>
            <p:ph type="sldNum" sz="quarter" idx="7"/>
          </p:nvPr>
        </p:nvSpPr>
        <p:spPr>
          <a:prstGeom prst="rect">
            <a:avLst/>
          </a:prstGeom>
        </p:spPr>
        <p:txBody>
          <a:bodyPr vert="horz" wrap="square" lIns="0" tIns="29844" rIns="0" bIns="0" rtlCol="0">
            <a:spAutoFit/>
          </a:bodyPr>
          <a:lstStyle/>
          <a:p>
            <a:pPr marL="38100">
              <a:lnSpc>
                <a:spcPct val="100000"/>
              </a:lnSpc>
              <a:spcBef>
                <a:spcPts val="234"/>
              </a:spcBef>
            </a:pPr>
            <a:fld id="{81D60167-4931-47E6-BA6A-407CBD079E47}" type="slidenum">
              <a:rPr spc="30" dirty="0"/>
              <a:t>21</a:t>
            </a:fld>
            <a:endParaRPr spc="30"/>
          </a:p>
        </p:txBody>
      </p:sp>
    </p:spTree>
    <p:extLst>
      <p:ext uri="{BB962C8B-B14F-4D97-AF65-F5344CB8AC3E}">
        <p14:creationId xmlns:p14="http://schemas.microsoft.com/office/powerpoint/2010/main" val="910885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09065" y="978534"/>
            <a:ext cx="5248275" cy="751488"/>
          </a:xfrm>
          <a:prstGeom prst="rect">
            <a:avLst/>
          </a:prstGeom>
        </p:spPr>
        <p:txBody>
          <a:bodyPr vert="horz" wrap="square" lIns="0" tIns="12700" rIns="0" bIns="0" rtlCol="0">
            <a:spAutoFit/>
          </a:bodyPr>
          <a:lstStyle/>
          <a:p>
            <a:pPr marL="12700">
              <a:lnSpc>
                <a:spcPct val="100000"/>
              </a:lnSpc>
              <a:spcBef>
                <a:spcPts val="100"/>
              </a:spcBef>
            </a:pPr>
            <a:r>
              <a:rPr lang="ja-JP" altLang="en-US" sz="4800" spc="25"/>
              <a:t>これまでの進捗</a:t>
            </a:r>
            <a:endParaRPr sz="4800" dirty="0"/>
          </a:p>
        </p:txBody>
      </p:sp>
      <p:sp>
        <p:nvSpPr>
          <p:cNvPr id="3" name="object 3"/>
          <p:cNvSpPr txBox="1"/>
          <p:nvPr/>
        </p:nvSpPr>
        <p:spPr>
          <a:xfrm>
            <a:off x="1509065" y="1919122"/>
            <a:ext cx="10321763" cy="7644721"/>
          </a:xfrm>
          <a:prstGeom prst="rect">
            <a:avLst/>
          </a:prstGeom>
        </p:spPr>
        <p:txBody>
          <a:bodyPr vert="horz" wrap="square" lIns="0" tIns="12700" rIns="0" bIns="0" rtlCol="0">
            <a:spAutoFit/>
          </a:bodyPr>
          <a:lstStyle/>
          <a:p>
            <a:pPr marL="12700">
              <a:lnSpc>
                <a:spcPct val="100000"/>
              </a:lnSpc>
              <a:spcBef>
                <a:spcPts val="100"/>
              </a:spcBef>
              <a:tabLst>
                <a:tab pos="930910" algn="l"/>
                <a:tab pos="1397000" algn="l"/>
                <a:tab pos="1743710" algn="l"/>
              </a:tabLst>
            </a:pPr>
            <a:r>
              <a:rPr lang="ja-JP" altLang="en-US" sz="4000" spc="75">
                <a:solidFill>
                  <a:srgbClr val="9B81BB"/>
                </a:solidFill>
                <a:latin typeface="Microsoft Sans Serif"/>
                <a:cs typeface="Microsoft Sans Serif"/>
              </a:rPr>
              <a:t>☑ネイティブコードバックエンドの実装</a:t>
            </a:r>
            <a:endParaRPr lang="pt-BR" sz="4000" dirty="0">
              <a:latin typeface="Microsoft Sans Serif"/>
              <a:cs typeface="Microsoft Sans Serif"/>
            </a:endParaRPr>
          </a:p>
          <a:p>
            <a:pPr>
              <a:lnSpc>
                <a:spcPct val="100000"/>
              </a:lnSpc>
              <a:spcBef>
                <a:spcPts val="15"/>
              </a:spcBef>
            </a:pPr>
            <a:endParaRPr lang="pt-BR" sz="3000" dirty="0">
              <a:latin typeface="Microsoft Sans Serif"/>
              <a:cs typeface="Microsoft Sans Serif"/>
            </a:endParaRPr>
          </a:p>
          <a:p>
            <a:pPr marL="12700" marR="5080">
              <a:lnSpc>
                <a:spcPct val="150000"/>
              </a:lnSpc>
            </a:pPr>
            <a:r>
              <a:rPr lang="ja-JP" altLang="en-US" sz="3200" spc="20">
                <a:solidFill>
                  <a:schemeClr val="bg1">
                    <a:lumMod val="85000"/>
                  </a:schemeClr>
                </a:solidFill>
                <a:latin typeface="Microsoft Sans Serif"/>
                <a:cs typeface="Microsoft Sans Serif"/>
              </a:rPr>
              <a:t>ネイティブコードバックエンドは</a:t>
            </a:r>
            <a:endParaRPr lang="en-US" altLang="ja-JP" sz="3200" spc="20" dirty="0">
              <a:solidFill>
                <a:schemeClr val="bg1">
                  <a:lumMod val="85000"/>
                </a:schemeClr>
              </a:solidFill>
              <a:latin typeface="Microsoft Sans Serif"/>
              <a:cs typeface="Microsoft Sans Serif"/>
            </a:endParaRPr>
          </a:p>
          <a:p>
            <a:pPr marL="12700" marR="5080">
              <a:lnSpc>
                <a:spcPct val="150000"/>
              </a:lnSpc>
            </a:pPr>
            <a:r>
              <a:rPr lang="en" altLang="ja-JP" sz="3200" spc="20" dirty="0">
                <a:solidFill>
                  <a:schemeClr val="bg1">
                    <a:lumMod val="85000"/>
                  </a:schemeClr>
                </a:solidFill>
                <a:latin typeface="Microsoft Sans Serif"/>
                <a:cs typeface="Microsoft Sans Serif"/>
              </a:rPr>
              <a:t>Rust</a:t>
            </a:r>
            <a:r>
              <a:rPr lang="ja-JP" altLang="en-US" sz="3200" spc="20">
                <a:solidFill>
                  <a:schemeClr val="bg1">
                    <a:lumMod val="85000"/>
                  </a:schemeClr>
                </a:solidFill>
                <a:latin typeface="Microsoft Sans Serif"/>
                <a:cs typeface="Microsoft Sans Serif"/>
              </a:rPr>
              <a:t>コードをターゲットとする方式で実装</a:t>
            </a:r>
            <a:endParaRPr lang="en-US" altLang="ja-JP" sz="3200" spc="20" dirty="0">
              <a:solidFill>
                <a:schemeClr val="bg1">
                  <a:lumMod val="85000"/>
                </a:schemeClr>
              </a:solidFill>
              <a:latin typeface="Microsoft Sans Serif"/>
              <a:cs typeface="Microsoft Sans Serif"/>
            </a:endParaRPr>
          </a:p>
          <a:p>
            <a:pPr marL="12700" marR="5080">
              <a:lnSpc>
                <a:spcPct val="150000"/>
              </a:lnSpc>
            </a:pPr>
            <a:r>
              <a:rPr lang="ja-JP" altLang="en-US" sz="3200" spc="20">
                <a:solidFill>
                  <a:schemeClr val="bg1">
                    <a:lumMod val="85000"/>
                  </a:schemeClr>
                </a:solidFill>
                <a:latin typeface="Microsoft Sans Serif"/>
                <a:cs typeface="Microsoft Sans Serif"/>
              </a:rPr>
              <a:t>バイナリ生成の仔細な実装を省略</a:t>
            </a:r>
            <a:endParaRPr lang="en-US" altLang="ja-JP" sz="3200" spc="20" dirty="0">
              <a:solidFill>
                <a:schemeClr val="bg1">
                  <a:lumMod val="85000"/>
                </a:schemeClr>
              </a:solidFill>
              <a:latin typeface="Microsoft Sans Serif"/>
              <a:cs typeface="Microsoft Sans Serif"/>
            </a:endParaRPr>
          </a:p>
          <a:p>
            <a:pPr marL="12700" marR="5080">
              <a:lnSpc>
                <a:spcPct val="150000"/>
              </a:lnSpc>
            </a:pPr>
            <a:endParaRPr lang="en-US" altLang="ja-JP" sz="3200" spc="20" dirty="0">
              <a:solidFill>
                <a:schemeClr val="bg1">
                  <a:lumMod val="85000"/>
                </a:schemeClr>
              </a:solidFill>
              <a:latin typeface="Microsoft Sans Serif"/>
              <a:cs typeface="Microsoft Sans Serif"/>
            </a:endParaRPr>
          </a:p>
          <a:p>
            <a:pPr marL="12700" marR="5080">
              <a:lnSpc>
                <a:spcPct val="150000"/>
              </a:lnSpc>
            </a:pPr>
            <a:r>
              <a:rPr lang="ja-JP" altLang="en-US" sz="3200" spc="20">
                <a:solidFill>
                  <a:schemeClr val="bg1">
                    <a:lumMod val="85000"/>
                  </a:schemeClr>
                </a:solidFill>
                <a:latin typeface="Microsoft Sans Serif"/>
                <a:cs typeface="Microsoft Sans Serif"/>
              </a:rPr>
              <a:t>現在は基本的な計算機能とプリミティブ</a:t>
            </a:r>
            <a:endParaRPr lang="en-US" altLang="ja-JP" sz="3200" spc="20" dirty="0">
              <a:solidFill>
                <a:schemeClr val="bg1">
                  <a:lumMod val="85000"/>
                </a:schemeClr>
              </a:solidFill>
              <a:latin typeface="Microsoft Sans Serif"/>
              <a:cs typeface="Microsoft Sans Serif"/>
            </a:endParaRPr>
          </a:p>
          <a:p>
            <a:pPr marL="12700" marR="5080">
              <a:lnSpc>
                <a:spcPct val="150000"/>
              </a:lnSpc>
            </a:pPr>
            <a:r>
              <a:rPr lang="ja-JP" altLang="en-US" sz="3200" spc="20">
                <a:solidFill>
                  <a:schemeClr val="bg1">
                    <a:lumMod val="85000"/>
                  </a:schemeClr>
                </a:solidFill>
                <a:latin typeface="Microsoft Sans Serif"/>
                <a:cs typeface="Microsoft Sans Serif"/>
              </a:rPr>
              <a:t>オブジェクトを実装した段階</a:t>
            </a:r>
            <a:endParaRPr lang="en-US" altLang="ja-JP" sz="3200" spc="20" dirty="0">
              <a:solidFill>
                <a:schemeClr val="bg1">
                  <a:lumMod val="85000"/>
                </a:schemeClr>
              </a:solidFill>
              <a:latin typeface="Microsoft Sans Serif"/>
              <a:cs typeface="Microsoft Sans Serif"/>
            </a:endParaRPr>
          </a:p>
          <a:p>
            <a:pPr marL="12700" marR="5080">
              <a:lnSpc>
                <a:spcPct val="150000"/>
              </a:lnSpc>
            </a:pPr>
            <a:endParaRPr lang="en-US" altLang="ja-JP" sz="3200" spc="20" dirty="0">
              <a:solidFill>
                <a:schemeClr val="bg1">
                  <a:lumMod val="85000"/>
                </a:schemeClr>
              </a:solidFill>
              <a:latin typeface="Microsoft Sans Serif"/>
              <a:cs typeface="Microsoft Sans Serif"/>
            </a:endParaRPr>
          </a:p>
          <a:p>
            <a:pPr marL="12700" marR="5080">
              <a:lnSpc>
                <a:spcPct val="150000"/>
              </a:lnSpc>
            </a:pPr>
            <a:r>
              <a:rPr lang="ja-JP" altLang="en-US" sz="3200" spc="20">
                <a:solidFill>
                  <a:schemeClr val="bg1">
                    <a:lumMod val="85000"/>
                  </a:schemeClr>
                </a:solidFill>
                <a:latin typeface="Microsoft Sans Serif"/>
                <a:cs typeface="Microsoft Sans Serif"/>
              </a:rPr>
              <a:t>現在は</a:t>
            </a:r>
            <a:r>
              <a:rPr lang="en-US" altLang="ja-JP" sz="3200" spc="20" dirty="0">
                <a:solidFill>
                  <a:schemeClr val="bg1">
                    <a:lumMod val="85000"/>
                  </a:schemeClr>
                </a:solidFill>
                <a:latin typeface="Microsoft Sans Serif"/>
                <a:cs typeface="Microsoft Sans Serif"/>
              </a:rPr>
              <a:t>Rust crate</a:t>
            </a:r>
            <a:r>
              <a:rPr lang="ja-JP" altLang="en-US" sz="3200" spc="20">
                <a:solidFill>
                  <a:schemeClr val="bg1">
                    <a:lumMod val="85000"/>
                  </a:schemeClr>
                </a:solidFill>
                <a:latin typeface="Microsoft Sans Serif"/>
                <a:cs typeface="Microsoft Sans Serif"/>
              </a:rPr>
              <a:t>を</a:t>
            </a:r>
            <a:r>
              <a:rPr lang="en-US" altLang="ja-JP" sz="3200" spc="20" dirty="0">
                <a:solidFill>
                  <a:schemeClr val="bg1">
                    <a:lumMod val="85000"/>
                  </a:schemeClr>
                </a:solidFill>
                <a:latin typeface="Microsoft Sans Serif"/>
                <a:cs typeface="Microsoft Sans Serif"/>
              </a:rPr>
              <a:t>import</a:t>
            </a:r>
            <a:r>
              <a:rPr lang="ja-JP" altLang="en-US" sz="3200" spc="20">
                <a:solidFill>
                  <a:schemeClr val="bg1">
                    <a:lumMod val="85000"/>
                  </a:schemeClr>
                </a:solidFill>
                <a:latin typeface="Microsoft Sans Serif"/>
                <a:cs typeface="Microsoft Sans Serif"/>
              </a:rPr>
              <a:t>する機能を実装中</a:t>
            </a:r>
            <a:endParaRPr lang="en-US" altLang="ja-JP" sz="3200" spc="20" dirty="0">
              <a:solidFill>
                <a:schemeClr val="bg1">
                  <a:lumMod val="85000"/>
                </a:schemeClr>
              </a:solidFill>
              <a:latin typeface="Microsoft Sans Serif"/>
              <a:cs typeface="Microsoft Sans Serif"/>
            </a:endParaRPr>
          </a:p>
          <a:p>
            <a:pPr marL="12700" marR="5080">
              <a:lnSpc>
                <a:spcPct val="150000"/>
              </a:lnSpc>
            </a:pPr>
            <a:endParaRPr lang="en-US" sz="3200" spc="20" dirty="0">
              <a:solidFill>
                <a:srgbClr val="9296A8"/>
              </a:solidFill>
              <a:latin typeface="Microsoft Sans Serif"/>
              <a:cs typeface="Microsoft Sans Serif"/>
            </a:endParaRPr>
          </a:p>
        </p:txBody>
      </p:sp>
      <p:sp>
        <p:nvSpPr>
          <p:cNvPr id="5" name="object 5"/>
          <p:cNvSpPr/>
          <p:nvPr/>
        </p:nvSpPr>
        <p:spPr>
          <a:xfrm>
            <a:off x="953736" y="956429"/>
            <a:ext cx="19050" cy="8382000"/>
          </a:xfrm>
          <a:custGeom>
            <a:avLst/>
            <a:gdLst/>
            <a:ahLst/>
            <a:cxnLst/>
            <a:rect l="l" t="t" r="r" b="b"/>
            <a:pathLst>
              <a:path w="19050" h="8382000">
                <a:moveTo>
                  <a:pt x="19050" y="8382000"/>
                </a:moveTo>
                <a:lnTo>
                  <a:pt x="0" y="8382000"/>
                </a:lnTo>
                <a:lnTo>
                  <a:pt x="0" y="0"/>
                </a:lnTo>
                <a:lnTo>
                  <a:pt x="19050" y="0"/>
                </a:lnTo>
                <a:lnTo>
                  <a:pt x="19050" y="8382000"/>
                </a:lnTo>
                <a:close/>
              </a:path>
            </a:pathLst>
          </a:custGeom>
          <a:solidFill>
            <a:srgbClr val="9B81BB">
              <a:alpha val="29798"/>
            </a:srgbClr>
          </a:solidFill>
        </p:spPr>
        <p:txBody>
          <a:bodyPr wrap="square" lIns="0" tIns="0" rIns="0" bIns="0" rtlCol="0"/>
          <a:lstStyle/>
          <a:p>
            <a:endParaRPr/>
          </a:p>
        </p:txBody>
      </p:sp>
      <p:sp>
        <p:nvSpPr>
          <p:cNvPr id="10" name="object 10"/>
          <p:cNvSpPr txBox="1">
            <a:spLocks noGrp="1"/>
          </p:cNvSpPr>
          <p:nvPr>
            <p:ph type="sldNum" sz="quarter" idx="7"/>
          </p:nvPr>
        </p:nvSpPr>
        <p:spPr>
          <a:prstGeom prst="rect">
            <a:avLst/>
          </a:prstGeom>
        </p:spPr>
        <p:txBody>
          <a:bodyPr vert="horz" wrap="square" lIns="0" tIns="29844" rIns="0" bIns="0" rtlCol="0">
            <a:spAutoFit/>
          </a:bodyPr>
          <a:lstStyle/>
          <a:p>
            <a:pPr marL="38100">
              <a:lnSpc>
                <a:spcPct val="100000"/>
              </a:lnSpc>
              <a:spcBef>
                <a:spcPts val="234"/>
              </a:spcBef>
            </a:pPr>
            <a:fld id="{81D60167-4931-47E6-BA6A-407CBD079E47}" type="slidenum">
              <a:rPr spc="30" dirty="0"/>
              <a:t>22</a:t>
            </a:fld>
            <a:endParaRPr spc="30"/>
          </a:p>
        </p:txBody>
      </p:sp>
      <p:pic>
        <p:nvPicPr>
          <p:cNvPr id="7" name="図 6" descr="テキスト&#10;&#10;自動的に生成された説明">
            <a:extLst>
              <a:ext uri="{FF2B5EF4-FFF2-40B4-BE49-F238E27FC236}">
                <a16:creationId xmlns:a16="http://schemas.microsoft.com/office/drawing/2014/main" id="{7993F137-0760-9AA6-7AAB-872234B36C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35292" y="4590029"/>
            <a:ext cx="8141848" cy="1106942"/>
          </a:xfrm>
          <a:prstGeom prst="rect">
            <a:avLst/>
          </a:prstGeom>
        </p:spPr>
      </p:pic>
      <p:pic>
        <p:nvPicPr>
          <p:cNvPr id="8" name="図 7" descr="グラフィカル ユーザー インターフェイス, テキスト&#10;&#10;自動的に生成された説明">
            <a:extLst>
              <a:ext uri="{FF2B5EF4-FFF2-40B4-BE49-F238E27FC236}">
                <a16:creationId xmlns:a16="http://schemas.microsoft.com/office/drawing/2014/main" id="{4914AEE2-9D32-B864-D13B-DE142558225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35291" y="6618610"/>
            <a:ext cx="8141848" cy="2719819"/>
          </a:xfrm>
          <a:prstGeom prst="rect">
            <a:avLst/>
          </a:prstGeom>
        </p:spPr>
      </p:pic>
    </p:spTree>
    <p:extLst>
      <p:ext uri="{BB962C8B-B14F-4D97-AF65-F5344CB8AC3E}">
        <p14:creationId xmlns:p14="http://schemas.microsoft.com/office/powerpoint/2010/main" val="15111894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09065" y="978534"/>
            <a:ext cx="5248275" cy="751488"/>
          </a:xfrm>
          <a:prstGeom prst="rect">
            <a:avLst/>
          </a:prstGeom>
        </p:spPr>
        <p:txBody>
          <a:bodyPr vert="horz" wrap="square" lIns="0" tIns="12700" rIns="0" bIns="0" rtlCol="0">
            <a:spAutoFit/>
          </a:bodyPr>
          <a:lstStyle/>
          <a:p>
            <a:pPr marL="12700">
              <a:lnSpc>
                <a:spcPct val="100000"/>
              </a:lnSpc>
              <a:spcBef>
                <a:spcPts val="100"/>
              </a:spcBef>
            </a:pPr>
            <a:r>
              <a:rPr lang="ja-JP" altLang="en-US" sz="4800" spc="25"/>
              <a:t>直近</a:t>
            </a:r>
            <a:r>
              <a:rPr lang="en-US" altLang="ja-JP" sz="4800" spc="25" dirty="0"/>
              <a:t>(11</a:t>
            </a:r>
            <a:r>
              <a:rPr lang="ja-JP" altLang="en-US" sz="4800" spc="25"/>
              <a:t>月</a:t>
            </a:r>
            <a:r>
              <a:rPr lang="en-US" altLang="ja-JP" sz="4800" spc="25" dirty="0"/>
              <a:t>)</a:t>
            </a:r>
            <a:r>
              <a:rPr lang="ja-JP" altLang="en-US" sz="4800" spc="25"/>
              <a:t>の進捗</a:t>
            </a:r>
            <a:endParaRPr sz="4800" dirty="0"/>
          </a:p>
        </p:txBody>
      </p:sp>
      <p:sp>
        <p:nvSpPr>
          <p:cNvPr id="3" name="object 3"/>
          <p:cNvSpPr txBox="1"/>
          <p:nvPr/>
        </p:nvSpPr>
        <p:spPr>
          <a:xfrm>
            <a:off x="1509065" y="1919122"/>
            <a:ext cx="7808595" cy="6924844"/>
          </a:xfrm>
          <a:prstGeom prst="rect">
            <a:avLst/>
          </a:prstGeom>
        </p:spPr>
        <p:txBody>
          <a:bodyPr vert="horz" wrap="square" lIns="0" tIns="12700" rIns="0" bIns="0" rtlCol="0">
            <a:spAutoFit/>
          </a:bodyPr>
          <a:lstStyle/>
          <a:p>
            <a:pPr marL="12700">
              <a:lnSpc>
                <a:spcPct val="100000"/>
              </a:lnSpc>
              <a:spcBef>
                <a:spcPts val="100"/>
              </a:spcBef>
              <a:tabLst>
                <a:tab pos="930910" algn="l"/>
                <a:tab pos="1397000" algn="l"/>
                <a:tab pos="1743710" algn="l"/>
              </a:tabLst>
            </a:pPr>
            <a:r>
              <a:rPr lang="ja-JP" altLang="en-US" sz="4000" spc="75">
                <a:solidFill>
                  <a:srgbClr val="9B81BB"/>
                </a:solidFill>
                <a:latin typeface="Microsoft Sans Serif"/>
                <a:cs typeface="Microsoft Sans Serif"/>
              </a:rPr>
              <a:t>☑</a:t>
            </a:r>
            <a:r>
              <a:rPr lang="en-US" altLang="ja-JP" sz="4000" spc="75" dirty="0">
                <a:solidFill>
                  <a:srgbClr val="9B81BB"/>
                </a:solidFill>
                <a:latin typeface="Microsoft Sans Serif"/>
                <a:cs typeface="Microsoft Sans Serif"/>
              </a:rPr>
              <a:t>crate-inspector</a:t>
            </a:r>
            <a:r>
              <a:rPr lang="ja-JP" altLang="en-US" sz="4000" spc="75">
                <a:solidFill>
                  <a:srgbClr val="9B81BB"/>
                </a:solidFill>
                <a:latin typeface="Microsoft Sans Serif"/>
                <a:cs typeface="Microsoft Sans Serif"/>
              </a:rPr>
              <a:t>の開発</a:t>
            </a:r>
            <a:endParaRPr lang="pt-BR" sz="4000" dirty="0">
              <a:latin typeface="Microsoft Sans Serif"/>
              <a:cs typeface="Microsoft Sans Serif"/>
            </a:endParaRPr>
          </a:p>
          <a:p>
            <a:pPr>
              <a:lnSpc>
                <a:spcPct val="100000"/>
              </a:lnSpc>
              <a:spcBef>
                <a:spcPts val="15"/>
              </a:spcBef>
            </a:pPr>
            <a:endParaRPr lang="pt-BR" sz="3000" dirty="0">
              <a:latin typeface="Microsoft Sans Serif"/>
              <a:cs typeface="Microsoft Sans Serif"/>
            </a:endParaRPr>
          </a:p>
          <a:p>
            <a:pPr marL="12700" marR="5080">
              <a:lnSpc>
                <a:spcPct val="150000"/>
              </a:lnSpc>
            </a:pPr>
            <a:r>
              <a:rPr lang="en-US" altLang="ja-JP" sz="3200" spc="20" dirty="0">
                <a:solidFill>
                  <a:schemeClr val="bg1">
                    <a:lumMod val="85000"/>
                  </a:schemeClr>
                </a:solidFill>
                <a:latin typeface="Microsoft Sans Serif"/>
                <a:cs typeface="Microsoft Sans Serif"/>
              </a:rPr>
              <a:t>Rust</a:t>
            </a:r>
            <a:r>
              <a:rPr lang="ja-JP" altLang="en-US" sz="3200" spc="20">
                <a:solidFill>
                  <a:schemeClr val="bg1">
                    <a:lumMod val="85000"/>
                  </a:schemeClr>
                </a:solidFill>
                <a:latin typeface="Microsoft Sans Serif"/>
                <a:cs typeface="Microsoft Sans Serif"/>
              </a:rPr>
              <a:t>コードバックエンドでは</a:t>
            </a:r>
            <a:endParaRPr lang="en-US" altLang="ja-JP" sz="3200" spc="20" dirty="0">
              <a:solidFill>
                <a:schemeClr val="bg1">
                  <a:lumMod val="85000"/>
                </a:schemeClr>
              </a:solidFill>
              <a:latin typeface="Microsoft Sans Serif"/>
              <a:cs typeface="Microsoft Sans Serif"/>
            </a:endParaRPr>
          </a:p>
          <a:p>
            <a:pPr marL="12700" marR="5080">
              <a:lnSpc>
                <a:spcPct val="150000"/>
              </a:lnSpc>
            </a:pPr>
            <a:r>
              <a:rPr lang="en-US" altLang="ja-JP" sz="3200" spc="20" dirty="0">
                <a:solidFill>
                  <a:schemeClr val="bg1">
                    <a:lumMod val="85000"/>
                  </a:schemeClr>
                </a:solidFill>
                <a:latin typeface="Microsoft Sans Serif"/>
                <a:cs typeface="Microsoft Sans Serif"/>
              </a:rPr>
              <a:t>Rust crate</a:t>
            </a:r>
            <a:r>
              <a:rPr lang="ja-JP" altLang="en-US" sz="3200" spc="20">
                <a:solidFill>
                  <a:schemeClr val="bg1">
                    <a:lumMod val="85000"/>
                  </a:schemeClr>
                </a:solidFill>
                <a:latin typeface="Microsoft Sans Serif"/>
                <a:cs typeface="Microsoft Sans Serif"/>
              </a:rPr>
              <a:t>を</a:t>
            </a:r>
            <a:r>
              <a:rPr lang="en-US" altLang="ja-JP" sz="3200" spc="20" dirty="0">
                <a:solidFill>
                  <a:schemeClr val="bg1">
                    <a:lumMod val="85000"/>
                  </a:schemeClr>
                </a:solidFill>
                <a:latin typeface="Microsoft Sans Serif"/>
                <a:cs typeface="Microsoft Sans Serif"/>
              </a:rPr>
              <a:t>import</a:t>
            </a:r>
            <a:r>
              <a:rPr lang="ja-JP" altLang="en-US" sz="3200" spc="20">
                <a:solidFill>
                  <a:schemeClr val="bg1">
                    <a:lumMod val="85000"/>
                  </a:schemeClr>
                </a:solidFill>
                <a:latin typeface="Microsoft Sans Serif"/>
                <a:cs typeface="Microsoft Sans Serif"/>
              </a:rPr>
              <a:t>できるように</a:t>
            </a:r>
            <a:endParaRPr lang="en-US" altLang="ja-JP" sz="3200" spc="20" dirty="0">
              <a:solidFill>
                <a:schemeClr val="bg1">
                  <a:lumMod val="85000"/>
                </a:schemeClr>
              </a:solidFill>
              <a:latin typeface="Microsoft Sans Serif"/>
              <a:cs typeface="Microsoft Sans Serif"/>
            </a:endParaRPr>
          </a:p>
          <a:p>
            <a:pPr marL="12700" marR="5080">
              <a:lnSpc>
                <a:spcPct val="150000"/>
              </a:lnSpc>
            </a:pPr>
            <a:r>
              <a:rPr lang="ja-JP" altLang="en-US" sz="3200" spc="20">
                <a:solidFill>
                  <a:schemeClr val="bg1">
                    <a:lumMod val="85000"/>
                  </a:schemeClr>
                </a:solidFill>
                <a:latin typeface="Microsoft Sans Serif"/>
                <a:cs typeface="Microsoft Sans Serif"/>
              </a:rPr>
              <a:t>したら嬉しい</a:t>
            </a:r>
            <a:endParaRPr lang="en-US" altLang="ja-JP" sz="3200" spc="20" dirty="0">
              <a:solidFill>
                <a:schemeClr val="bg1">
                  <a:lumMod val="85000"/>
                </a:schemeClr>
              </a:solidFill>
              <a:latin typeface="Microsoft Sans Serif"/>
              <a:cs typeface="Microsoft Sans Serif"/>
            </a:endParaRPr>
          </a:p>
          <a:p>
            <a:pPr marL="12700" marR="5080">
              <a:lnSpc>
                <a:spcPct val="150000"/>
              </a:lnSpc>
            </a:pPr>
            <a:r>
              <a:rPr lang="en-US" altLang="ja-JP" sz="3200" spc="20" dirty="0">
                <a:solidFill>
                  <a:schemeClr val="bg1">
                    <a:lumMod val="85000"/>
                  </a:schemeClr>
                </a:solidFill>
                <a:latin typeface="Microsoft Sans Serif"/>
                <a:cs typeface="Microsoft Sans Serif"/>
              </a:rPr>
              <a:t>→ Rust crate</a:t>
            </a:r>
            <a:r>
              <a:rPr lang="ja-JP" altLang="en-US" sz="3200" spc="20">
                <a:solidFill>
                  <a:schemeClr val="bg1">
                    <a:lumMod val="85000"/>
                  </a:schemeClr>
                </a:solidFill>
                <a:latin typeface="Microsoft Sans Serif"/>
                <a:cs typeface="Microsoft Sans Serif"/>
              </a:rPr>
              <a:t>から</a:t>
            </a:r>
            <a:r>
              <a:rPr lang="en-US" altLang="ja-JP" sz="3200" spc="20" dirty="0">
                <a:solidFill>
                  <a:schemeClr val="bg1">
                    <a:lumMod val="85000"/>
                  </a:schemeClr>
                </a:solidFill>
                <a:latin typeface="Microsoft Sans Serif"/>
                <a:cs typeface="Microsoft Sans Serif"/>
              </a:rPr>
              <a:t>Erg</a:t>
            </a:r>
            <a:r>
              <a:rPr lang="ja-JP" altLang="en-US" sz="3200" spc="20">
                <a:solidFill>
                  <a:schemeClr val="bg1">
                    <a:lumMod val="85000"/>
                  </a:schemeClr>
                </a:solidFill>
                <a:latin typeface="Microsoft Sans Serif"/>
                <a:cs typeface="Microsoft Sans Serif"/>
              </a:rPr>
              <a:t>の型定義ファイル</a:t>
            </a:r>
            <a:endParaRPr lang="en-US" altLang="ja-JP" sz="3200" spc="20" dirty="0">
              <a:solidFill>
                <a:schemeClr val="bg1">
                  <a:lumMod val="85000"/>
                </a:schemeClr>
              </a:solidFill>
              <a:latin typeface="Microsoft Sans Serif"/>
              <a:cs typeface="Microsoft Sans Serif"/>
            </a:endParaRPr>
          </a:p>
          <a:p>
            <a:pPr marL="12700" marR="5080">
              <a:lnSpc>
                <a:spcPct val="150000"/>
              </a:lnSpc>
            </a:pPr>
            <a:r>
              <a:rPr lang="ja-JP" altLang="en-US" sz="3200" spc="20">
                <a:solidFill>
                  <a:schemeClr val="bg1">
                    <a:lumMod val="85000"/>
                  </a:schemeClr>
                </a:solidFill>
                <a:latin typeface="Microsoft Sans Serif"/>
                <a:cs typeface="Microsoft Sans Serif"/>
              </a:rPr>
              <a:t>を生成する機構を実装中</a:t>
            </a:r>
            <a:endParaRPr lang="en-US" altLang="ja-JP" sz="3200" spc="20" dirty="0">
              <a:solidFill>
                <a:schemeClr val="bg1">
                  <a:lumMod val="85000"/>
                </a:schemeClr>
              </a:solidFill>
              <a:latin typeface="Microsoft Sans Serif"/>
              <a:cs typeface="Microsoft Sans Serif"/>
            </a:endParaRPr>
          </a:p>
          <a:p>
            <a:pPr marL="12700" marR="5080">
              <a:lnSpc>
                <a:spcPct val="150000"/>
              </a:lnSpc>
            </a:pPr>
            <a:endParaRPr lang="en-US" altLang="ja-JP" sz="3200" spc="20" dirty="0">
              <a:solidFill>
                <a:schemeClr val="bg1">
                  <a:lumMod val="85000"/>
                </a:schemeClr>
              </a:solidFill>
              <a:latin typeface="Microsoft Sans Serif"/>
              <a:cs typeface="Microsoft Sans Serif"/>
            </a:endParaRPr>
          </a:p>
          <a:p>
            <a:pPr marL="12700" marR="5080">
              <a:lnSpc>
                <a:spcPct val="150000"/>
              </a:lnSpc>
            </a:pPr>
            <a:r>
              <a:rPr lang="ja-JP" altLang="en-US" sz="3200" spc="20">
                <a:solidFill>
                  <a:schemeClr val="bg1">
                    <a:lumMod val="85000"/>
                  </a:schemeClr>
                </a:solidFill>
                <a:latin typeface="Microsoft Sans Serif"/>
                <a:cs typeface="Microsoft Sans Serif"/>
              </a:rPr>
              <a:t>そのために</a:t>
            </a:r>
            <a:r>
              <a:rPr lang="en-US" altLang="ja-JP" sz="3200" spc="20" dirty="0">
                <a:solidFill>
                  <a:schemeClr val="bg1">
                    <a:lumMod val="85000"/>
                  </a:schemeClr>
                </a:solidFill>
                <a:latin typeface="Microsoft Sans Serif"/>
                <a:cs typeface="Microsoft Sans Serif"/>
              </a:rPr>
              <a:t>Rust crate</a:t>
            </a:r>
            <a:r>
              <a:rPr lang="ja-JP" altLang="en-US" sz="3200" spc="20">
                <a:solidFill>
                  <a:schemeClr val="bg1">
                    <a:lumMod val="85000"/>
                  </a:schemeClr>
                </a:solidFill>
                <a:latin typeface="Microsoft Sans Serif"/>
                <a:cs typeface="Microsoft Sans Serif"/>
              </a:rPr>
              <a:t>の公開</a:t>
            </a:r>
            <a:r>
              <a:rPr lang="en-US" altLang="ja-JP" sz="3200" spc="20" dirty="0">
                <a:solidFill>
                  <a:schemeClr val="bg1">
                    <a:lumMod val="85000"/>
                  </a:schemeClr>
                </a:solidFill>
                <a:latin typeface="Microsoft Sans Serif"/>
                <a:cs typeface="Microsoft Sans Serif"/>
              </a:rPr>
              <a:t>API</a:t>
            </a:r>
            <a:r>
              <a:rPr lang="ja-JP" altLang="en-US" sz="3200" spc="20">
                <a:solidFill>
                  <a:schemeClr val="bg1">
                    <a:lumMod val="85000"/>
                  </a:schemeClr>
                </a:solidFill>
                <a:latin typeface="Microsoft Sans Serif"/>
                <a:cs typeface="Microsoft Sans Serif"/>
              </a:rPr>
              <a:t>情報を</a:t>
            </a:r>
            <a:endParaRPr lang="en-US" altLang="ja-JP" sz="3200" spc="20" dirty="0">
              <a:solidFill>
                <a:schemeClr val="bg1">
                  <a:lumMod val="85000"/>
                </a:schemeClr>
              </a:solidFill>
              <a:latin typeface="Microsoft Sans Serif"/>
              <a:cs typeface="Microsoft Sans Serif"/>
            </a:endParaRPr>
          </a:p>
          <a:p>
            <a:pPr marL="12700" marR="5080">
              <a:lnSpc>
                <a:spcPct val="150000"/>
              </a:lnSpc>
            </a:pPr>
            <a:r>
              <a:rPr lang="ja-JP" altLang="en-US" sz="3200" spc="20">
                <a:solidFill>
                  <a:schemeClr val="bg1">
                    <a:lumMod val="85000"/>
                  </a:schemeClr>
                </a:solidFill>
                <a:latin typeface="Microsoft Sans Serif"/>
                <a:cs typeface="Microsoft Sans Serif"/>
              </a:rPr>
              <a:t>取得する</a:t>
            </a:r>
            <a:r>
              <a:rPr lang="ja-JP" altLang="en-US" sz="3200" spc="20">
                <a:solidFill>
                  <a:schemeClr val="bg1">
                    <a:lumMod val="85000"/>
                  </a:schemeClr>
                </a:solidFill>
                <a:latin typeface="Microsoft Sans Serif"/>
                <a:cs typeface="Microsoft Sans Serif"/>
                <a:hlinkClick r:id="rId3"/>
              </a:rPr>
              <a:t>ライブラリ</a:t>
            </a:r>
            <a:r>
              <a:rPr lang="ja-JP" altLang="en-US" sz="3200" spc="20">
                <a:solidFill>
                  <a:schemeClr val="bg1">
                    <a:lumMod val="85000"/>
                  </a:schemeClr>
                </a:solidFill>
                <a:latin typeface="Microsoft Sans Serif"/>
                <a:cs typeface="Microsoft Sans Serif"/>
              </a:rPr>
              <a:t>を開発</a:t>
            </a:r>
            <a:endParaRPr lang="en-US" altLang="ja-JP" sz="3200" spc="20" dirty="0">
              <a:solidFill>
                <a:srgbClr val="9296A8"/>
              </a:solidFill>
              <a:latin typeface="Microsoft Sans Serif"/>
              <a:cs typeface="Microsoft Sans Serif"/>
            </a:endParaRPr>
          </a:p>
        </p:txBody>
      </p:sp>
      <p:sp>
        <p:nvSpPr>
          <p:cNvPr id="5" name="object 5"/>
          <p:cNvSpPr/>
          <p:nvPr/>
        </p:nvSpPr>
        <p:spPr>
          <a:xfrm>
            <a:off x="953736" y="956429"/>
            <a:ext cx="19050" cy="8382000"/>
          </a:xfrm>
          <a:custGeom>
            <a:avLst/>
            <a:gdLst/>
            <a:ahLst/>
            <a:cxnLst/>
            <a:rect l="l" t="t" r="r" b="b"/>
            <a:pathLst>
              <a:path w="19050" h="8382000">
                <a:moveTo>
                  <a:pt x="19050" y="8382000"/>
                </a:moveTo>
                <a:lnTo>
                  <a:pt x="0" y="8382000"/>
                </a:lnTo>
                <a:lnTo>
                  <a:pt x="0" y="0"/>
                </a:lnTo>
                <a:lnTo>
                  <a:pt x="19050" y="0"/>
                </a:lnTo>
                <a:lnTo>
                  <a:pt x="19050" y="8382000"/>
                </a:lnTo>
                <a:close/>
              </a:path>
            </a:pathLst>
          </a:custGeom>
          <a:solidFill>
            <a:srgbClr val="9B81BB">
              <a:alpha val="29798"/>
            </a:srgbClr>
          </a:solidFill>
        </p:spPr>
        <p:txBody>
          <a:bodyPr wrap="square" lIns="0" tIns="0" rIns="0" bIns="0" rtlCol="0"/>
          <a:lstStyle/>
          <a:p>
            <a:endParaRPr/>
          </a:p>
        </p:txBody>
      </p:sp>
      <p:sp>
        <p:nvSpPr>
          <p:cNvPr id="10" name="object 10"/>
          <p:cNvSpPr txBox="1">
            <a:spLocks noGrp="1"/>
          </p:cNvSpPr>
          <p:nvPr>
            <p:ph type="sldNum" sz="quarter" idx="7"/>
          </p:nvPr>
        </p:nvSpPr>
        <p:spPr>
          <a:prstGeom prst="rect">
            <a:avLst/>
          </a:prstGeom>
        </p:spPr>
        <p:txBody>
          <a:bodyPr vert="horz" wrap="square" lIns="0" tIns="29844" rIns="0" bIns="0" rtlCol="0">
            <a:spAutoFit/>
          </a:bodyPr>
          <a:lstStyle/>
          <a:p>
            <a:pPr marL="38100">
              <a:lnSpc>
                <a:spcPct val="100000"/>
              </a:lnSpc>
              <a:spcBef>
                <a:spcPts val="234"/>
              </a:spcBef>
            </a:pPr>
            <a:fld id="{81D60167-4931-47E6-BA6A-407CBD079E47}" type="slidenum">
              <a:rPr spc="30" dirty="0"/>
              <a:t>23</a:t>
            </a:fld>
            <a:endParaRPr spc="30"/>
          </a:p>
        </p:txBody>
      </p:sp>
      <p:pic>
        <p:nvPicPr>
          <p:cNvPr id="7" name="図 6" descr="テキスト&#10;&#10;自動的に生成された説明">
            <a:extLst>
              <a:ext uri="{FF2B5EF4-FFF2-40B4-BE49-F238E27FC236}">
                <a16:creationId xmlns:a16="http://schemas.microsoft.com/office/drawing/2014/main" id="{6B9149A7-07E1-C7B4-9E03-E57C976580F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17660" y="2129244"/>
            <a:ext cx="8813615" cy="6028512"/>
          </a:xfrm>
          <a:prstGeom prst="rect">
            <a:avLst/>
          </a:prstGeom>
        </p:spPr>
      </p:pic>
    </p:spTree>
    <p:extLst>
      <p:ext uri="{BB962C8B-B14F-4D97-AF65-F5344CB8AC3E}">
        <p14:creationId xmlns:p14="http://schemas.microsoft.com/office/powerpoint/2010/main" val="31536007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09065" y="978534"/>
            <a:ext cx="7372512" cy="751488"/>
          </a:xfrm>
          <a:prstGeom prst="rect">
            <a:avLst/>
          </a:prstGeom>
        </p:spPr>
        <p:txBody>
          <a:bodyPr vert="horz" wrap="square" lIns="0" tIns="12700" rIns="0" bIns="0" rtlCol="0">
            <a:spAutoFit/>
          </a:bodyPr>
          <a:lstStyle/>
          <a:p>
            <a:pPr marL="12700">
              <a:lnSpc>
                <a:spcPct val="100000"/>
              </a:lnSpc>
              <a:spcBef>
                <a:spcPts val="100"/>
              </a:spcBef>
            </a:pPr>
            <a:r>
              <a:rPr lang="en-US" sz="4800" spc="25" dirty="0"/>
              <a:t>(公開したOSS)</a:t>
            </a:r>
            <a:endParaRPr sz="4800" dirty="0"/>
          </a:p>
        </p:txBody>
      </p:sp>
      <p:sp>
        <p:nvSpPr>
          <p:cNvPr id="3" name="object 3"/>
          <p:cNvSpPr txBox="1"/>
          <p:nvPr/>
        </p:nvSpPr>
        <p:spPr>
          <a:xfrm>
            <a:off x="1509065" y="1919122"/>
            <a:ext cx="10396019" cy="7767832"/>
          </a:xfrm>
          <a:prstGeom prst="rect">
            <a:avLst/>
          </a:prstGeom>
        </p:spPr>
        <p:txBody>
          <a:bodyPr vert="horz" wrap="square" lIns="0" tIns="12700" rIns="0" bIns="0" rtlCol="0">
            <a:spAutoFit/>
          </a:bodyPr>
          <a:lstStyle/>
          <a:p>
            <a:pPr>
              <a:lnSpc>
                <a:spcPct val="100000"/>
              </a:lnSpc>
              <a:spcBef>
                <a:spcPts val="15"/>
              </a:spcBef>
            </a:pPr>
            <a:endParaRPr lang="pt-BR" sz="3000" dirty="0">
              <a:latin typeface="Microsoft Sans Serif"/>
              <a:cs typeface="Microsoft Sans Serif"/>
            </a:endParaRPr>
          </a:p>
          <a:p>
            <a:pPr marL="12700" marR="5080">
              <a:lnSpc>
                <a:spcPct val="150000"/>
              </a:lnSpc>
            </a:pPr>
            <a:r>
              <a:rPr lang="en-US" altLang="ja-JP" sz="3200" spc="20" dirty="0">
                <a:solidFill>
                  <a:schemeClr val="bg1">
                    <a:lumMod val="85000"/>
                  </a:schemeClr>
                </a:solidFill>
                <a:latin typeface="Microsoft Sans Serif"/>
                <a:cs typeface="Microsoft Sans Serif"/>
              </a:rPr>
              <a:t>Erg</a:t>
            </a:r>
            <a:r>
              <a:rPr lang="ja-JP" altLang="en-US" sz="3200" spc="20">
                <a:solidFill>
                  <a:schemeClr val="bg1">
                    <a:lumMod val="85000"/>
                  </a:schemeClr>
                </a:solidFill>
                <a:latin typeface="Microsoft Sans Serif"/>
                <a:cs typeface="Microsoft Sans Serif"/>
              </a:rPr>
              <a:t>本体も</a:t>
            </a:r>
            <a:r>
              <a:rPr lang="en-US" altLang="ja-JP" sz="3200" spc="20" dirty="0">
                <a:solidFill>
                  <a:schemeClr val="bg1">
                    <a:lumMod val="85000"/>
                  </a:schemeClr>
                </a:solidFill>
                <a:latin typeface="Microsoft Sans Serif"/>
                <a:cs typeface="Microsoft Sans Serif"/>
              </a:rPr>
              <a:t>OSS</a:t>
            </a:r>
            <a:r>
              <a:rPr lang="ja-JP" altLang="en-US" sz="3200" spc="20">
                <a:solidFill>
                  <a:schemeClr val="bg1">
                    <a:lumMod val="85000"/>
                  </a:schemeClr>
                </a:solidFill>
                <a:latin typeface="Microsoft Sans Serif"/>
                <a:cs typeface="Microsoft Sans Serif"/>
              </a:rPr>
              <a:t>で</a:t>
            </a:r>
            <a:r>
              <a:rPr lang="ja-JP" altLang="en-US" sz="3200" spc="20">
                <a:solidFill>
                  <a:schemeClr val="bg1">
                    <a:lumMod val="85000"/>
                  </a:schemeClr>
                </a:solidFill>
                <a:latin typeface="Microsoft Sans Serif"/>
                <a:cs typeface="Microsoft Sans Serif"/>
                <a:hlinkClick r:id="rId3"/>
              </a:rPr>
              <a:t>公開されている</a:t>
            </a:r>
            <a:r>
              <a:rPr lang="ja-JP" altLang="en-US" sz="3200" spc="20">
                <a:solidFill>
                  <a:schemeClr val="bg1">
                    <a:lumMod val="85000"/>
                  </a:schemeClr>
                </a:solidFill>
                <a:latin typeface="Microsoft Sans Serif"/>
                <a:cs typeface="Microsoft Sans Serif"/>
              </a:rPr>
              <a:t>が、</a:t>
            </a:r>
            <a:endParaRPr lang="en-US" altLang="ja-JP" sz="3200" spc="20" dirty="0">
              <a:solidFill>
                <a:schemeClr val="bg1">
                  <a:lumMod val="85000"/>
                </a:schemeClr>
              </a:solidFill>
              <a:latin typeface="Microsoft Sans Serif"/>
              <a:cs typeface="Microsoft Sans Serif"/>
            </a:endParaRPr>
          </a:p>
          <a:p>
            <a:pPr marL="12700" marR="5080">
              <a:lnSpc>
                <a:spcPct val="150000"/>
              </a:lnSpc>
            </a:pPr>
            <a:r>
              <a:rPr lang="ja-JP" altLang="en-US" sz="3200" spc="20">
                <a:solidFill>
                  <a:schemeClr val="bg1">
                    <a:lumMod val="85000"/>
                  </a:schemeClr>
                </a:solidFill>
                <a:latin typeface="Microsoft Sans Serif"/>
                <a:cs typeface="Microsoft Sans Serif"/>
              </a:rPr>
              <a:t>開発過程で書いたコードのうち</a:t>
            </a:r>
            <a:endParaRPr lang="en-US" altLang="ja-JP" sz="3200" spc="20" dirty="0">
              <a:solidFill>
                <a:schemeClr val="bg1">
                  <a:lumMod val="85000"/>
                </a:schemeClr>
              </a:solidFill>
              <a:latin typeface="Microsoft Sans Serif"/>
              <a:cs typeface="Microsoft Sans Serif"/>
            </a:endParaRPr>
          </a:p>
          <a:p>
            <a:pPr marL="12700" marR="5080">
              <a:lnSpc>
                <a:spcPct val="150000"/>
              </a:lnSpc>
            </a:pPr>
            <a:r>
              <a:rPr lang="ja-JP" altLang="en-US" sz="3200" spc="20">
                <a:solidFill>
                  <a:schemeClr val="bg1">
                    <a:lumMod val="85000"/>
                  </a:schemeClr>
                </a:solidFill>
                <a:latin typeface="Microsoft Sans Serif"/>
                <a:cs typeface="Microsoft Sans Serif"/>
              </a:rPr>
              <a:t>汎用的に利用できる部分は別の</a:t>
            </a:r>
            <a:r>
              <a:rPr lang="en-US" altLang="ja-JP" sz="3200" spc="20" dirty="0">
                <a:solidFill>
                  <a:schemeClr val="bg1">
                    <a:lumMod val="85000"/>
                  </a:schemeClr>
                </a:solidFill>
                <a:latin typeface="Microsoft Sans Serif"/>
                <a:cs typeface="Microsoft Sans Serif"/>
              </a:rPr>
              <a:t>OSS</a:t>
            </a:r>
            <a:r>
              <a:rPr lang="ja-JP" altLang="en-US" sz="3200" spc="20">
                <a:solidFill>
                  <a:schemeClr val="bg1">
                    <a:lumMod val="85000"/>
                  </a:schemeClr>
                </a:solidFill>
                <a:latin typeface="Microsoft Sans Serif"/>
                <a:cs typeface="Microsoft Sans Serif"/>
              </a:rPr>
              <a:t>として公開</a:t>
            </a:r>
            <a:endParaRPr lang="en-US" altLang="ja-JP" sz="3200" spc="20" dirty="0">
              <a:solidFill>
                <a:schemeClr val="bg1">
                  <a:lumMod val="85000"/>
                </a:schemeClr>
              </a:solidFill>
              <a:latin typeface="Microsoft Sans Serif"/>
              <a:cs typeface="Microsoft Sans Serif"/>
            </a:endParaRPr>
          </a:p>
          <a:p>
            <a:pPr marL="12700" marR="5080">
              <a:lnSpc>
                <a:spcPct val="150000"/>
              </a:lnSpc>
            </a:pPr>
            <a:endParaRPr lang="en-US" altLang="ja-JP" sz="3200" spc="20" dirty="0">
              <a:solidFill>
                <a:schemeClr val="bg1">
                  <a:lumMod val="85000"/>
                </a:schemeClr>
              </a:solidFill>
              <a:latin typeface="Microsoft Sans Serif"/>
              <a:cs typeface="Microsoft Sans Serif"/>
            </a:endParaRPr>
          </a:p>
          <a:p>
            <a:pPr marL="12700" marR="5080">
              <a:lnSpc>
                <a:spcPct val="150000"/>
              </a:lnSpc>
            </a:pPr>
            <a:r>
              <a:rPr lang="en-US" altLang="ja-JP" sz="3200" spc="20" dirty="0">
                <a:solidFill>
                  <a:schemeClr val="bg1">
                    <a:lumMod val="85000"/>
                  </a:schemeClr>
                </a:solidFill>
                <a:latin typeface="Microsoft Sans Serif"/>
                <a:cs typeface="Microsoft Sans Serif"/>
                <a:hlinkClick r:id="rId4"/>
              </a:rPr>
              <a:t>molc</a:t>
            </a:r>
            <a:r>
              <a:rPr lang="en-US" altLang="ja-JP" sz="3200" spc="20" dirty="0">
                <a:solidFill>
                  <a:schemeClr val="bg1">
                    <a:lumMod val="85000"/>
                  </a:schemeClr>
                </a:solidFill>
                <a:latin typeface="Microsoft Sans Serif"/>
                <a:cs typeface="Microsoft Sans Serif"/>
              </a:rPr>
              <a:t>: Language Server</a:t>
            </a:r>
            <a:r>
              <a:rPr lang="ja-JP" altLang="en-US" sz="3200" spc="20">
                <a:solidFill>
                  <a:schemeClr val="bg1">
                    <a:lumMod val="85000"/>
                  </a:schemeClr>
                </a:solidFill>
                <a:latin typeface="Microsoft Sans Serif"/>
                <a:cs typeface="Microsoft Sans Serif"/>
              </a:rPr>
              <a:t>のテスト用ダミークライアント</a:t>
            </a:r>
            <a:endParaRPr lang="en-US" altLang="ja-JP" sz="3200" spc="20" dirty="0">
              <a:solidFill>
                <a:schemeClr val="bg1">
                  <a:lumMod val="85000"/>
                </a:schemeClr>
              </a:solidFill>
              <a:latin typeface="Microsoft Sans Serif"/>
              <a:cs typeface="Microsoft Sans Serif"/>
            </a:endParaRPr>
          </a:p>
          <a:p>
            <a:pPr marL="12700" marR="5080">
              <a:lnSpc>
                <a:spcPct val="150000"/>
              </a:lnSpc>
            </a:pPr>
            <a:r>
              <a:rPr lang="en-US" altLang="ja-JP" sz="3200" spc="20" dirty="0">
                <a:solidFill>
                  <a:schemeClr val="bg1">
                    <a:lumMod val="85000"/>
                  </a:schemeClr>
                </a:solidFill>
                <a:latin typeface="Microsoft Sans Serif"/>
                <a:cs typeface="Microsoft Sans Serif"/>
                <a:hlinkClick r:id="rId5"/>
              </a:rPr>
              <a:t>ruast</a:t>
            </a:r>
            <a:r>
              <a:rPr lang="en-US" altLang="ja-JP" sz="3200" spc="20" dirty="0">
                <a:solidFill>
                  <a:schemeClr val="bg1">
                    <a:lumMod val="85000"/>
                  </a:schemeClr>
                </a:solidFill>
                <a:latin typeface="Microsoft Sans Serif"/>
                <a:cs typeface="Microsoft Sans Serif"/>
              </a:rPr>
              <a:t>: Rust</a:t>
            </a:r>
            <a:r>
              <a:rPr lang="ja-JP" altLang="en-US" sz="3200" spc="20">
                <a:solidFill>
                  <a:schemeClr val="bg1">
                    <a:lumMod val="85000"/>
                  </a:schemeClr>
                </a:solidFill>
                <a:latin typeface="Microsoft Sans Serif"/>
                <a:cs typeface="Microsoft Sans Serif"/>
              </a:rPr>
              <a:t>コード生成用の</a:t>
            </a:r>
            <a:r>
              <a:rPr lang="en-US" altLang="ja-JP" sz="3200" spc="20" dirty="0">
                <a:solidFill>
                  <a:schemeClr val="bg1">
                    <a:lumMod val="85000"/>
                  </a:schemeClr>
                </a:solidFill>
                <a:latin typeface="Microsoft Sans Serif"/>
                <a:cs typeface="Microsoft Sans Serif"/>
              </a:rPr>
              <a:t>Rust AST</a:t>
            </a:r>
          </a:p>
          <a:p>
            <a:pPr marL="12700" marR="5080">
              <a:lnSpc>
                <a:spcPct val="150000"/>
              </a:lnSpc>
            </a:pPr>
            <a:r>
              <a:rPr lang="en-US" altLang="ja-JP" sz="3200" spc="20" dirty="0">
                <a:solidFill>
                  <a:schemeClr val="bg1">
                    <a:lumMod val="85000"/>
                  </a:schemeClr>
                </a:solidFill>
                <a:latin typeface="Microsoft Sans Serif"/>
                <a:cs typeface="Microsoft Sans Serif"/>
                <a:hlinkClick r:id="rId6"/>
              </a:rPr>
              <a:t>crate-inspector</a:t>
            </a:r>
            <a:r>
              <a:rPr lang="en-US" altLang="ja-JP" sz="3200" spc="20" dirty="0">
                <a:solidFill>
                  <a:schemeClr val="bg1">
                    <a:lumMod val="85000"/>
                  </a:schemeClr>
                </a:solidFill>
                <a:latin typeface="Microsoft Sans Serif"/>
                <a:cs typeface="Microsoft Sans Serif"/>
              </a:rPr>
              <a:t>: Rust crate</a:t>
            </a:r>
            <a:r>
              <a:rPr lang="ja-JP" altLang="en-US" sz="3200" spc="20">
                <a:solidFill>
                  <a:schemeClr val="bg1">
                    <a:lumMod val="85000"/>
                  </a:schemeClr>
                </a:solidFill>
                <a:latin typeface="Microsoft Sans Serif"/>
                <a:cs typeface="Microsoft Sans Serif"/>
              </a:rPr>
              <a:t>の公開</a:t>
            </a:r>
            <a:r>
              <a:rPr lang="en-US" altLang="ja-JP" sz="3200" spc="20" dirty="0">
                <a:solidFill>
                  <a:schemeClr val="bg1">
                    <a:lumMod val="85000"/>
                  </a:schemeClr>
                </a:solidFill>
                <a:latin typeface="Microsoft Sans Serif"/>
                <a:cs typeface="Microsoft Sans Serif"/>
              </a:rPr>
              <a:t>API</a:t>
            </a:r>
            <a:r>
              <a:rPr lang="ja-JP" altLang="en-US" sz="3200" spc="20">
                <a:solidFill>
                  <a:schemeClr val="bg1">
                    <a:lumMod val="85000"/>
                  </a:schemeClr>
                </a:solidFill>
                <a:latin typeface="Microsoft Sans Serif"/>
                <a:cs typeface="Microsoft Sans Serif"/>
              </a:rPr>
              <a:t>情報を取得する</a:t>
            </a:r>
            <a:endParaRPr lang="en-US" altLang="ja-JP" sz="3200" spc="20" dirty="0">
              <a:solidFill>
                <a:schemeClr val="bg1">
                  <a:lumMod val="85000"/>
                </a:schemeClr>
              </a:solidFill>
              <a:latin typeface="Microsoft Sans Serif"/>
              <a:cs typeface="Microsoft Sans Serif"/>
            </a:endParaRPr>
          </a:p>
          <a:p>
            <a:pPr marL="12700" marR="5080">
              <a:lnSpc>
                <a:spcPct val="150000"/>
              </a:lnSpc>
            </a:pPr>
            <a:endParaRPr lang="en-US" altLang="ja-JP" sz="3200" spc="20" dirty="0">
              <a:solidFill>
                <a:srgbClr val="9296A8"/>
              </a:solidFill>
              <a:latin typeface="Microsoft Sans Serif"/>
              <a:cs typeface="Microsoft Sans Serif"/>
            </a:endParaRPr>
          </a:p>
          <a:p>
            <a:pPr marL="12700" marR="5080">
              <a:lnSpc>
                <a:spcPct val="150000"/>
              </a:lnSpc>
            </a:pPr>
            <a:endParaRPr lang="en-US" altLang="ja-JP" sz="3200" spc="20" dirty="0">
              <a:solidFill>
                <a:srgbClr val="9296A8"/>
              </a:solidFill>
              <a:latin typeface="Microsoft Sans Serif"/>
              <a:cs typeface="Microsoft Sans Serif"/>
            </a:endParaRPr>
          </a:p>
          <a:p>
            <a:pPr marL="12700" marR="5080">
              <a:lnSpc>
                <a:spcPct val="150000"/>
              </a:lnSpc>
            </a:pPr>
            <a:endParaRPr lang="en-US" altLang="ja-JP" sz="3200" spc="20" dirty="0">
              <a:solidFill>
                <a:schemeClr val="bg1">
                  <a:lumMod val="85000"/>
                </a:schemeClr>
              </a:solidFill>
              <a:latin typeface="Microsoft Sans Serif"/>
              <a:cs typeface="Microsoft Sans Serif"/>
            </a:endParaRPr>
          </a:p>
        </p:txBody>
      </p:sp>
      <p:sp>
        <p:nvSpPr>
          <p:cNvPr id="5" name="object 5"/>
          <p:cNvSpPr/>
          <p:nvPr/>
        </p:nvSpPr>
        <p:spPr>
          <a:xfrm>
            <a:off x="953736" y="956429"/>
            <a:ext cx="19050" cy="8382000"/>
          </a:xfrm>
          <a:custGeom>
            <a:avLst/>
            <a:gdLst/>
            <a:ahLst/>
            <a:cxnLst/>
            <a:rect l="l" t="t" r="r" b="b"/>
            <a:pathLst>
              <a:path w="19050" h="8382000">
                <a:moveTo>
                  <a:pt x="19050" y="8382000"/>
                </a:moveTo>
                <a:lnTo>
                  <a:pt x="0" y="8382000"/>
                </a:lnTo>
                <a:lnTo>
                  <a:pt x="0" y="0"/>
                </a:lnTo>
                <a:lnTo>
                  <a:pt x="19050" y="0"/>
                </a:lnTo>
                <a:lnTo>
                  <a:pt x="19050" y="8382000"/>
                </a:lnTo>
                <a:close/>
              </a:path>
            </a:pathLst>
          </a:custGeom>
          <a:solidFill>
            <a:srgbClr val="9B81BB">
              <a:alpha val="29798"/>
            </a:srgbClr>
          </a:solidFill>
        </p:spPr>
        <p:txBody>
          <a:bodyPr wrap="square" lIns="0" tIns="0" rIns="0" bIns="0" rtlCol="0"/>
          <a:lstStyle/>
          <a:p>
            <a:endParaRPr/>
          </a:p>
        </p:txBody>
      </p:sp>
      <p:sp>
        <p:nvSpPr>
          <p:cNvPr id="10" name="object 10"/>
          <p:cNvSpPr txBox="1">
            <a:spLocks noGrp="1"/>
          </p:cNvSpPr>
          <p:nvPr>
            <p:ph type="sldNum" sz="quarter" idx="7"/>
          </p:nvPr>
        </p:nvSpPr>
        <p:spPr>
          <a:prstGeom prst="rect">
            <a:avLst/>
          </a:prstGeom>
        </p:spPr>
        <p:txBody>
          <a:bodyPr vert="horz" wrap="square" lIns="0" tIns="29844" rIns="0" bIns="0" rtlCol="0">
            <a:spAutoFit/>
          </a:bodyPr>
          <a:lstStyle/>
          <a:p>
            <a:pPr marL="38100">
              <a:lnSpc>
                <a:spcPct val="100000"/>
              </a:lnSpc>
              <a:spcBef>
                <a:spcPts val="234"/>
              </a:spcBef>
            </a:pPr>
            <a:fld id="{81D60167-4931-47E6-BA6A-407CBD079E47}" type="slidenum">
              <a:rPr spc="30" dirty="0"/>
              <a:t>24</a:t>
            </a:fld>
            <a:endParaRPr spc="30"/>
          </a:p>
        </p:txBody>
      </p:sp>
    </p:spTree>
    <p:extLst>
      <p:ext uri="{BB962C8B-B14F-4D97-AF65-F5344CB8AC3E}">
        <p14:creationId xmlns:p14="http://schemas.microsoft.com/office/powerpoint/2010/main" val="40875153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09065" y="978534"/>
            <a:ext cx="5248275" cy="751488"/>
          </a:xfrm>
          <a:prstGeom prst="rect">
            <a:avLst/>
          </a:prstGeom>
        </p:spPr>
        <p:txBody>
          <a:bodyPr vert="horz" wrap="square" lIns="0" tIns="12700" rIns="0" bIns="0" rtlCol="0">
            <a:spAutoFit/>
          </a:bodyPr>
          <a:lstStyle/>
          <a:p>
            <a:pPr marL="12700">
              <a:lnSpc>
                <a:spcPct val="100000"/>
              </a:lnSpc>
              <a:spcBef>
                <a:spcPts val="100"/>
              </a:spcBef>
            </a:pPr>
            <a:r>
              <a:rPr lang="ja-JP" altLang="en-US" sz="4800" spc="25"/>
              <a:t>直近の進捗</a:t>
            </a:r>
            <a:endParaRPr sz="4800" dirty="0"/>
          </a:p>
        </p:txBody>
      </p:sp>
      <p:sp>
        <p:nvSpPr>
          <p:cNvPr id="3" name="object 3"/>
          <p:cNvSpPr txBox="1"/>
          <p:nvPr/>
        </p:nvSpPr>
        <p:spPr>
          <a:xfrm>
            <a:off x="1509065" y="1919122"/>
            <a:ext cx="7808595" cy="5428730"/>
          </a:xfrm>
          <a:prstGeom prst="rect">
            <a:avLst/>
          </a:prstGeom>
        </p:spPr>
        <p:txBody>
          <a:bodyPr vert="horz" wrap="square" lIns="0" tIns="12700" rIns="0" bIns="0" rtlCol="0">
            <a:spAutoFit/>
          </a:bodyPr>
          <a:lstStyle/>
          <a:p>
            <a:pPr marL="12700">
              <a:lnSpc>
                <a:spcPct val="100000"/>
              </a:lnSpc>
              <a:spcBef>
                <a:spcPts val="100"/>
              </a:spcBef>
              <a:tabLst>
                <a:tab pos="930910" algn="l"/>
                <a:tab pos="1397000" algn="l"/>
                <a:tab pos="1743710" algn="l"/>
              </a:tabLst>
            </a:pPr>
            <a:r>
              <a:rPr lang="ja-JP" altLang="en-US" sz="4000" spc="75">
                <a:solidFill>
                  <a:srgbClr val="9B81BB"/>
                </a:solidFill>
                <a:latin typeface="Microsoft Sans Serif"/>
                <a:cs typeface="Microsoft Sans Serif"/>
              </a:rPr>
              <a:t>☑レジストリサイトの作成</a:t>
            </a:r>
            <a:endParaRPr lang="pt-BR" sz="4000" dirty="0">
              <a:latin typeface="Microsoft Sans Serif"/>
              <a:cs typeface="Microsoft Sans Serif"/>
            </a:endParaRPr>
          </a:p>
          <a:p>
            <a:pPr>
              <a:lnSpc>
                <a:spcPct val="100000"/>
              </a:lnSpc>
              <a:spcBef>
                <a:spcPts val="15"/>
              </a:spcBef>
            </a:pPr>
            <a:endParaRPr lang="pt-BR" sz="3000" dirty="0">
              <a:latin typeface="Microsoft Sans Serif"/>
              <a:cs typeface="Microsoft Sans Serif"/>
            </a:endParaRPr>
          </a:p>
          <a:p>
            <a:pPr marL="12700" marR="5080">
              <a:lnSpc>
                <a:spcPct val="150000"/>
              </a:lnSpc>
            </a:pPr>
            <a:r>
              <a:rPr lang="ja-JP" altLang="en-US" sz="3200" spc="20">
                <a:solidFill>
                  <a:schemeClr val="bg1">
                    <a:lumMod val="85000"/>
                  </a:schemeClr>
                </a:solidFill>
                <a:latin typeface="Microsoft Sans Serif"/>
                <a:cs typeface="Microsoft Sans Serif"/>
              </a:rPr>
              <a:t>追加されたパッケージの詳細を閲覧</a:t>
            </a:r>
            <a:endParaRPr lang="en-US" altLang="ja-JP" sz="3200" spc="20" dirty="0">
              <a:solidFill>
                <a:schemeClr val="bg1">
                  <a:lumMod val="85000"/>
                </a:schemeClr>
              </a:solidFill>
              <a:latin typeface="Microsoft Sans Serif"/>
              <a:cs typeface="Microsoft Sans Serif"/>
            </a:endParaRPr>
          </a:p>
          <a:p>
            <a:pPr marL="12700" marR="5080">
              <a:lnSpc>
                <a:spcPct val="150000"/>
              </a:lnSpc>
            </a:pPr>
            <a:r>
              <a:rPr lang="ja-JP" altLang="en-US" sz="3200" spc="20">
                <a:solidFill>
                  <a:schemeClr val="bg1">
                    <a:lumMod val="85000"/>
                  </a:schemeClr>
                </a:solidFill>
                <a:latin typeface="Microsoft Sans Serif"/>
                <a:cs typeface="Microsoft Sans Serif"/>
              </a:rPr>
              <a:t>できる</a:t>
            </a:r>
            <a:r>
              <a:rPr lang="ja-JP" altLang="en-US" sz="3200" spc="20">
                <a:solidFill>
                  <a:schemeClr val="bg1">
                    <a:lumMod val="85000"/>
                  </a:schemeClr>
                </a:solidFill>
                <a:latin typeface="Microsoft Sans Serif"/>
                <a:cs typeface="Microsoft Sans Serif"/>
                <a:hlinkClick r:id="rId3"/>
              </a:rPr>
              <a:t>サイト</a:t>
            </a:r>
            <a:r>
              <a:rPr lang="ja-JP" altLang="en-US" sz="3200" spc="20">
                <a:solidFill>
                  <a:schemeClr val="bg1">
                    <a:lumMod val="85000"/>
                  </a:schemeClr>
                </a:solidFill>
                <a:latin typeface="Microsoft Sans Serif"/>
                <a:cs typeface="Microsoft Sans Serif"/>
              </a:rPr>
              <a:t>を作成</a:t>
            </a:r>
            <a:r>
              <a:rPr lang="en-US" altLang="ja-JP" sz="3200" spc="20" dirty="0">
                <a:solidFill>
                  <a:schemeClr val="bg1">
                    <a:lumMod val="85000"/>
                  </a:schemeClr>
                </a:solidFill>
                <a:latin typeface="Microsoft Sans Serif"/>
                <a:cs typeface="Microsoft Sans Serif"/>
              </a:rPr>
              <a:t> </a:t>
            </a:r>
          </a:p>
          <a:p>
            <a:pPr marL="12700" marR="5080">
              <a:lnSpc>
                <a:spcPct val="150000"/>
              </a:lnSpc>
            </a:pPr>
            <a:endParaRPr lang="en-US" altLang="ja-JP" sz="3200" spc="20" dirty="0">
              <a:solidFill>
                <a:schemeClr val="bg1">
                  <a:lumMod val="85000"/>
                </a:schemeClr>
              </a:solidFill>
              <a:latin typeface="Microsoft Sans Serif"/>
              <a:cs typeface="Microsoft Sans Serif"/>
            </a:endParaRPr>
          </a:p>
          <a:p>
            <a:pPr marL="12700" marR="5080">
              <a:lnSpc>
                <a:spcPct val="150000"/>
              </a:lnSpc>
            </a:pPr>
            <a:r>
              <a:rPr lang="ja-JP" altLang="en-US" sz="3200" spc="20">
                <a:solidFill>
                  <a:schemeClr val="bg1">
                    <a:lumMod val="85000"/>
                  </a:schemeClr>
                </a:solidFill>
                <a:latin typeface="Microsoft Sans Serif"/>
                <a:cs typeface="Microsoft Sans Serif"/>
              </a:rPr>
              <a:t>レジストリリポジトリへの</a:t>
            </a:r>
            <a:r>
              <a:rPr lang="en-US" altLang="ja-JP" sz="3200" spc="20" dirty="0">
                <a:solidFill>
                  <a:schemeClr val="bg1">
                    <a:lumMod val="85000"/>
                  </a:schemeClr>
                </a:solidFill>
                <a:latin typeface="Microsoft Sans Serif"/>
                <a:cs typeface="Microsoft Sans Serif"/>
              </a:rPr>
              <a:t>push</a:t>
            </a:r>
            <a:r>
              <a:rPr lang="ja-JP" altLang="en-US" sz="3200" spc="20">
                <a:solidFill>
                  <a:schemeClr val="bg1">
                    <a:lumMod val="85000"/>
                  </a:schemeClr>
                </a:solidFill>
                <a:latin typeface="Microsoft Sans Serif"/>
                <a:cs typeface="Microsoft Sans Serif"/>
              </a:rPr>
              <a:t>をトリ</a:t>
            </a:r>
            <a:endParaRPr lang="en-US" altLang="ja-JP" sz="3200" spc="20" dirty="0">
              <a:solidFill>
                <a:schemeClr val="bg1">
                  <a:lumMod val="85000"/>
                </a:schemeClr>
              </a:solidFill>
              <a:latin typeface="Microsoft Sans Serif"/>
              <a:cs typeface="Microsoft Sans Serif"/>
            </a:endParaRPr>
          </a:p>
          <a:p>
            <a:pPr marL="12700" marR="5080">
              <a:lnSpc>
                <a:spcPct val="150000"/>
              </a:lnSpc>
            </a:pPr>
            <a:r>
              <a:rPr lang="ja-JP" altLang="en-US" sz="3200" spc="20">
                <a:solidFill>
                  <a:schemeClr val="bg1">
                    <a:lumMod val="85000"/>
                  </a:schemeClr>
                </a:solidFill>
                <a:latin typeface="Microsoft Sans Serif"/>
                <a:cs typeface="Microsoft Sans Serif"/>
              </a:rPr>
              <a:t>ガーにしてコンテンツが更新される</a:t>
            </a:r>
            <a:endParaRPr lang="en-US" altLang="ja-JP" sz="3200" spc="20" dirty="0">
              <a:solidFill>
                <a:schemeClr val="bg1">
                  <a:lumMod val="85000"/>
                </a:schemeClr>
              </a:solidFill>
              <a:latin typeface="Microsoft Sans Serif"/>
              <a:cs typeface="Microsoft Sans Serif"/>
            </a:endParaRPr>
          </a:p>
          <a:p>
            <a:pPr marL="12700" marR="5080">
              <a:lnSpc>
                <a:spcPct val="150000"/>
              </a:lnSpc>
            </a:pPr>
            <a:endParaRPr lang="en-US" sz="3200" spc="20" dirty="0">
              <a:solidFill>
                <a:srgbClr val="9296A8"/>
              </a:solidFill>
              <a:latin typeface="Microsoft Sans Serif"/>
              <a:cs typeface="Microsoft Sans Serif"/>
            </a:endParaRPr>
          </a:p>
        </p:txBody>
      </p:sp>
      <p:sp>
        <p:nvSpPr>
          <p:cNvPr id="5" name="object 5"/>
          <p:cNvSpPr/>
          <p:nvPr/>
        </p:nvSpPr>
        <p:spPr>
          <a:xfrm>
            <a:off x="953736" y="956429"/>
            <a:ext cx="19050" cy="8382000"/>
          </a:xfrm>
          <a:custGeom>
            <a:avLst/>
            <a:gdLst/>
            <a:ahLst/>
            <a:cxnLst/>
            <a:rect l="l" t="t" r="r" b="b"/>
            <a:pathLst>
              <a:path w="19050" h="8382000">
                <a:moveTo>
                  <a:pt x="19050" y="8382000"/>
                </a:moveTo>
                <a:lnTo>
                  <a:pt x="0" y="8382000"/>
                </a:lnTo>
                <a:lnTo>
                  <a:pt x="0" y="0"/>
                </a:lnTo>
                <a:lnTo>
                  <a:pt x="19050" y="0"/>
                </a:lnTo>
                <a:lnTo>
                  <a:pt x="19050" y="8382000"/>
                </a:lnTo>
                <a:close/>
              </a:path>
            </a:pathLst>
          </a:custGeom>
          <a:solidFill>
            <a:srgbClr val="9B81BB">
              <a:alpha val="29798"/>
            </a:srgbClr>
          </a:solidFill>
        </p:spPr>
        <p:txBody>
          <a:bodyPr wrap="square" lIns="0" tIns="0" rIns="0" bIns="0" rtlCol="0"/>
          <a:lstStyle/>
          <a:p>
            <a:endParaRPr/>
          </a:p>
        </p:txBody>
      </p:sp>
      <p:sp>
        <p:nvSpPr>
          <p:cNvPr id="10" name="object 10"/>
          <p:cNvSpPr txBox="1">
            <a:spLocks noGrp="1"/>
          </p:cNvSpPr>
          <p:nvPr>
            <p:ph type="sldNum" sz="quarter" idx="7"/>
          </p:nvPr>
        </p:nvSpPr>
        <p:spPr>
          <a:prstGeom prst="rect">
            <a:avLst/>
          </a:prstGeom>
        </p:spPr>
        <p:txBody>
          <a:bodyPr vert="horz" wrap="square" lIns="0" tIns="29844" rIns="0" bIns="0" rtlCol="0">
            <a:spAutoFit/>
          </a:bodyPr>
          <a:lstStyle/>
          <a:p>
            <a:pPr marL="38100">
              <a:lnSpc>
                <a:spcPct val="100000"/>
              </a:lnSpc>
              <a:spcBef>
                <a:spcPts val="234"/>
              </a:spcBef>
            </a:pPr>
            <a:fld id="{81D60167-4931-47E6-BA6A-407CBD079E47}" type="slidenum">
              <a:rPr spc="30" dirty="0"/>
              <a:t>25</a:t>
            </a:fld>
            <a:endParaRPr spc="30"/>
          </a:p>
        </p:txBody>
      </p:sp>
      <p:pic>
        <p:nvPicPr>
          <p:cNvPr id="6" name="図 5" descr="グラフィカル ユーザー インターフェイス, アプリケーション, Teams&#10;&#10;自動的に生成された説明">
            <a:extLst>
              <a:ext uri="{FF2B5EF4-FFF2-40B4-BE49-F238E27FC236}">
                <a16:creationId xmlns:a16="http://schemas.microsoft.com/office/drawing/2014/main" id="{A4A033AC-FC08-D9B5-3A2F-D4BBCD2F7C0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61206" y="2186205"/>
            <a:ext cx="8950397" cy="5914589"/>
          </a:xfrm>
          <a:prstGeom prst="rect">
            <a:avLst/>
          </a:prstGeom>
        </p:spPr>
      </p:pic>
    </p:spTree>
    <p:extLst>
      <p:ext uri="{BB962C8B-B14F-4D97-AF65-F5344CB8AC3E}">
        <p14:creationId xmlns:p14="http://schemas.microsoft.com/office/powerpoint/2010/main" val="14109357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09065" y="978534"/>
            <a:ext cx="5248275" cy="751488"/>
          </a:xfrm>
          <a:prstGeom prst="rect">
            <a:avLst/>
          </a:prstGeom>
        </p:spPr>
        <p:txBody>
          <a:bodyPr vert="horz" wrap="square" lIns="0" tIns="12700" rIns="0" bIns="0" rtlCol="0">
            <a:spAutoFit/>
          </a:bodyPr>
          <a:lstStyle/>
          <a:p>
            <a:pPr marL="12700">
              <a:lnSpc>
                <a:spcPct val="100000"/>
              </a:lnSpc>
              <a:spcBef>
                <a:spcPts val="100"/>
              </a:spcBef>
            </a:pPr>
            <a:r>
              <a:rPr lang="ja-JP" altLang="en-US" sz="4800" spc="25"/>
              <a:t>直近の進捗</a:t>
            </a:r>
            <a:endParaRPr sz="4800" dirty="0"/>
          </a:p>
        </p:txBody>
      </p:sp>
      <p:sp>
        <p:nvSpPr>
          <p:cNvPr id="3" name="object 3"/>
          <p:cNvSpPr txBox="1"/>
          <p:nvPr/>
        </p:nvSpPr>
        <p:spPr>
          <a:xfrm>
            <a:off x="1509065" y="1919122"/>
            <a:ext cx="12062508" cy="7644721"/>
          </a:xfrm>
          <a:prstGeom prst="rect">
            <a:avLst/>
          </a:prstGeom>
        </p:spPr>
        <p:txBody>
          <a:bodyPr vert="horz" wrap="square" lIns="0" tIns="12700" rIns="0" bIns="0" rtlCol="0">
            <a:spAutoFit/>
          </a:bodyPr>
          <a:lstStyle/>
          <a:p>
            <a:pPr marL="12700">
              <a:lnSpc>
                <a:spcPct val="100000"/>
              </a:lnSpc>
              <a:spcBef>
                <a:spcPts val="100"/>
              </a:spcBef>
              <a:tabLst>
                <a:tab pos="930910" algn="l"/>
                <a:tab pos="1397000" algn="l"/>
                <a:tab pos="1743710" algn="l"/>
              </a:tabLst>
            </a:pPr>
            <a:r>
              <a:rPr lang="ja-JP" altLang="en-US" sz="4000" spc="75">
                <a:solidFill>
                  <a:srgbClr val="9B81BB"/>
                </a:solidFill>
                <a:latin typeface="Microsoft Sans Serif"/>
                <a:cs typeface="Microsoft Sans Serif"/>
              </a:rPr>
              <a:t>☑コンパイラを</a:t>
            </a:r>
            <a:r>
              <a:rPr lang="en-US" altLang="ja-JP" sz="4000" spc="75" dirty="0">
                <a:solidFill>
                  <a:srgbClr val="9B81BB"/>
                </a:solidFill>
                <a:latin typeface="Microsoft Sans Serif"/>
                <a:cs typeface="Microsoft Sans Serif"/>
              </a:rPr>
              <a:t>Python</a:t>
            </a:r>
            <a:r>
              <a:rPr lang="ja-JP" altLang="en-US" sz="4000" spc="75">
                <a:solidFill>
                  <a:srgbClr val="9B81BB"/>
                </a:solidFill>
                <a:latin typeface="Microsoft Sans Serif"/>
                <a:cs typeface="Microsoft Sans Serif"/>
              </a:rPr>
              <a:t>ライブラリとして公開</a:t>
            </a:r>
            <a:endParaRPr lang="pt-BR" sz="4000" dirty="0">
              <a:latin typeface="Microsoft Sans Serif"/>
              <a:cs typeface="Microsoft Sans Serif"/>
            </a:endParaRPr>
          </a:p>
          <a:p>
            <a:pPr>
              <a:lnSpc>
                <a:spcPct val="100000"/>
              </a:lnSpc>
              <a:spcBef>
                <a:spcPts val="15"/>
              </a:spcBef>
            </a:pPr>
            <a:endParaRPr lang="pt-BR" sz="3000" dirty="0">
              <a:latin typeface="Microsoft Sans Serif"/>
              <a:cs typeface="Microsoft Sans Serif"/>
            </a:endParaRPr>
          </a:p>
          <a:p>
            <a:pPr marL="12700" marR="5080">
              <a:lnSpc>
                <a:spcPct val="150000"/>
              </a:lnSpc>
            </a:pPr>
            <a:r>
              <a:rPr lang="en-US" altLang="ja-JP" sz="3200" spc="20" dirty="0">
                <a:solidFill>
                  <a:schemeClr val="bg1">
                    <a:lumMod val="85000"/>
                  </a:schemeClr>
                </a:solidFill>
                <a:latin typeface="Microsoft Sans Serif"/>
                <a:cs typeface="Microsoft Sans Serif"/>
              </a:rPr>
              <a:t>Erg</a:t>
            </a:r>
            <a:r>
              <a:rPr lang="ja-JP" altLang="en-US" sz="3200" spc="20">
                <a:solidFill>
                  <a:schemeClr val="bg1">
                    <a:lumMod val="85000"/>
                  </a:schemeClr>
                </a:solidFill>
                <a:latin typeface="Microsoft Sans Serif"/>
                <a:cs typeface="Microsoft Sans Serif"/>
              </a:rPr>
              <a:t>コンパイラは</a:t>
            </a:r>
            <a:r>
              <a:rPr lang="en-US" altLang="ja-JP" sz="3200" spc="20" dirty="0">
                <a:solidFill>
                  <a:schemeClr val="bg1">
                    <a:lumMod val="85000"/>
                  </a:schemeClr>
                </a:solidFill>
                <a:latin typeface="Microsoft Sans Serif"/>
                <a:cs typeface="Microsoft Sans Serif"/>
              </a:rPr>
              <a:t>Rust</a:t>
            </a:r>
            <a:r>
              <a:rPr lang="ja-JP" altLang="en-US" sz="3200" spc="20">
                <a:solidFill>
                  <a:schemeClr val="bg1">
                    <a:lumMod val="85000"/>
                  </a:schemeClr>
                </a:solidFill>
                <a:latin typeface="Microsoft Sans Serif"/>
                <a:cs typeface="Microsoft Sans Serif"/>
              </a:rPr>
              <a:t>で書かれている</a:t>
            </a:r>
            <a:endParaRPr lang="en-US" altLang="ja-JP" sz="3200" spc="20" dirty="0">
              <a:solidFill>
                <a:schemeClr val="bg1">
                  <a:lumMod val="85000"/>
                </a:schemeClr>
              </a:solidFill>
              <a:latin typeface="Microsoft Sans Serif"/>
              <a:cs typeface="Microsoft Sans Serif"/>
            </a:endParaRPr>
          </a:p>
          <a:p>
            <a:pPr marL="12700" marR="5080">
              <a:lnSpc>
                <a:spcPct val="150000"/>
              </a:lnSpc>
            </a:pPr>
            <a:r>
              <a:rPr lang="ja-JP" altLang="en-US" sz="3200" spc="20">
                <a:solidFill>
                  <a:schemeClr val="bg1">
                    <a:lumMod val="85000"/>
                  </a:schemeClr>
                </a:solidFill>
                <a:latin typeface="Microsoft Sans Serif"/>
                <a:cs typeface="Microsoft Sans Serif"/>
              </a:rPr>
              <a:t>ので本来</a:t>
            </a:r>
            <a:r>
              <a:rPr lang="en-US" altLang="ja-JP" sz="3200" spc="20" dirty="0">
                <a:solidFill>
                  <a:schemeClr val="bg1">
                    <a:lumMod val="85000"/>
                  </a:schemeClr>
                </a:solidFill>
                <a:latin typeface="Microsoft Sans Serif"/>
                <a:cs typeface="Microsoft Sans Serif"/>
              </a:rPr>
              <a:t>Erg AST</a:t>
            </a:r>
            <a:r>
              <a:rPr lang="ja-JP" altLang="en-US" sz="3200" spc="20">
                <a:solidFill>
                  <a:schemeClr val="bg1">
                    <a:lumMod val="85000"/>
                  </a:schemeClr>
                </a:solidFill>
                <a:latin typeface="Microsoft Sans Serif"/>
                <a:cs typeface="Microsoft Sans Serif"/>
              </a:rPr>
              <a:t>やコンパイラを実行時</a:t>
            </a:r>
            <a:endParaRPr lang="en-US" altLang="ja-JP" sz="3200" spc="20" dirty="0">
              <a:solidFill>
                <a:schemeClr val="bg1">
                  <a:lumMod val="85000"/>
                </a:schemeClr>
              </a:solidFill>
              <a:latin typeface="Microsoft Sans Serif"/>
              <a:cs typeface="Microsoft Sans Serif"/>
            </a:endParaRPr>
          </a:p>
          <a:p>
            <a:pPr marL="12700" marR="5080">
              <a:lnSpc>
                <a:spcPct val="150000"/>
              </a:lnSpc>
            </a:pPr>
            <a:r>
              <a:rPr lang="ja-JP" altLang="en-US" sz="3200" spc="20">
                <a:solidFill>
                  <a:schemeClr val="bg1">
                    <a:lumMod val="85000"/>
                  </a:schemeClr>
                </a:solidFill>
                <a:latin typeface="Microsoft Sans Serif"/>
                <a:cs typeface="Microsoft Sans Serif"/>
              </a:rPr>
              <a:t>に触ることはできない</a:t>
            </a:r>
            <a:endParaRPr lang="en-US" altLang="ja-JP" sz="3200" spc="20" dirty="0">
              <a:solidFill>
                <a:schemeClr val="bg1">
                  <a:lumMod val="85000"/>
                </a:schemeClr>
              </a:solidFill>
              <a:latin typeface="Microsoft Sans Serif"/>
              <a:cs typeface="Microsoft Sans Serif"/>
            </a:endParaRPr>
          </a:p>
          <a:p>
            <a:pPr marL="12700" marR="5080">
              <a:lnSpc>
                <a:spcPct val="150000"/>
              </a:lnSpc>
            </a:pPr>
            <a:endParaRPr lang="en-US" altLang="ja-JP" sz="3200" spc="20" dirty="0">
              <a:solidFill>
                <a:schemeClr val="bg1">
                  <a:lumMod val="85000"/>
                </a:schemeClr>
              </a:solidFill>
              <a:latin typeface="Microsoft Sans Serif"/>
              <a:cs typeface="Microsoft Sans Serif"/>
            </a:endParaRPr>
          </a:p>
          <a:p>
            <a:pPr marL="12700" marR="5080">
              <a:lnSpc>
                <a:spcPct val="150000"/>
              </a:lnSpc>
            </a:pPr>
            <a:r>
              <a:rPr lang="ja-JP" altLang="en-US" sz="3200" spc="20">
                <a:solidFill>
                  <a:schemeClr val="bg1">
                    <a:lumMod val="85000"/>
                  </a:schemeClr>
                </a:solidFill>
                <a:latin typeface="Microsoft Sans Serif"/>
                <a:cs typeface="Microsoft Sans Serif"/>
              </a:rPr>
              <a:t>しかしモジュールを動的にロードしたい</a:t>
            </a:r>
            <a:endParaRPr lang="en-US" altLang="ja-JP" sz="3200" spc="20" dirty="0">
              <a:solidFill>
                <a:schemeClr val="bg1">
                  <a:lumMod val="85000"/>
                </a:schemeClr>
              </a:solidFill>
              <a:latin typeface="Microsoft Sans Serif"/>
              <a:cs typeface="Microsoft Sans Serif"/>
            </a:endParaRPr>
          </a:p>
          <a:p>
            <a:pPr marL="12700" marR="5080">
              <a:lnSpc>
                <a:spcPct val="150000"/>
              </a:lnSpc>
            </a:pPr>
            <a:r>
              <a:rPr lang="ja-JP" altLang="en-US" sz="3200" spc="20">
                <a:solidFill>
                  <a:schemeClr val="bg1">
                    <a:lumMod val="85000"/>
                  </a:schemeClr>
                </a:solidFill>
                <a:latin typeface="Microsoft Sans Serif"/>
                <a:cs typeface="Microsoft Sans Serif"/>
              </a:rPr>
              <a:t>ケースが出てきたので、コンパイラを</a:t>
            </a:r>
            <a:endParaRPr lang="en-US" altLang="ja-JP" sz="3200" spc="20" dirty="0">
              <a:solidFill>
                <a:schemeClr val="bg1">
                  <a:lumMod val="85000"/>
                </a:schemeClr>
              </a:solidFill>
              <a:latin typeface="Microsoft Sans Serif"/>
              <a:cs typeface="Microsoft Sans Serif"/>
            </a:endParaRPr>
          </a:p>
          <a:p>
            <a:pPr marL="12700" marR="5080">
              <a:lnSpc>
                <a:spcPct val="150000"/>
              </a:lnSpc>
            </a:pPr>
            <a:r>
              <a:rPr lang="en-US" altLang="ja-JP" sz="3200" spc="20" dirty="0">
                <a:solidFill>
                  <a:schemeClr val="bg1">
                    <a:lumMod val="85000"/>
                  </a:schemeClr>
                </a:solidFill>
                <a:latin typeface="Microsoft Sans Serif"/>
                <a:cs typeface="Microsoft Sans Serif"/>
              </a:rPr>
              <a:t>(</a:t>
            </a:r>
            <a:r>
              <a:rPr lang="en-US" altLang="ja-JP" sz="3200" spc="20" dirty="0">
                <a:solidFill>
                  <a:schemeClr val="bg1">
                    <a:lumMod val="85000"/>
                  </a:schemeClr>
                </a:solidFill>
                <a:latin typeface="Microsoft Sans Serif"/>
                <a:cs typeface="Microsoft Sans Serif"/>
                <a:hlinkClick r:id="rId3"/>
              </a:rPr>
              <a:t>pyo3</a:t>
            </a:r>
            <a:r>
              <a:rPr lang="ja-JP" altLang="en-US" sz="3200" spc="20">
                <a:solidFill>
                  <a:schemeClr val="bg1">
                    <a:lumMod val="85000"/>
                  </a:schemeClr>
                </a:solidFill>
                <a:latin typeface="Microsoft Sans Serif"/>
                <a:cs typeface="Microsoft Sans Serif"/>
              </a:rPr>
              <a:t>を使って</a:t>
            </a:r>
            <a:r>
              <a:rPr lang="en-US" altLang="ja-JP" sz="3200" spc="20" dirty="0">
                <a:solidFill>
                  <a:schemeClr val="bg1">
                    <a:lumMod val="85000"/>
                  </a:schemeClr>
                </a:solidFill>
                <a:latin typeface="Microsoft Sans Serif"/>
                <a:cs typeface="Microsoft Sans Serif"/>
              </a:rPr>
              <a:t>)Python</a:t>
            </a:r>
            <a:r>
              <a:rPr lang="ja-JP" altLang="en-US" sz="3200" spc="20">
                <a:solidFill>
                  <a:schemeClr val="bg1">
                    <a:lumMod val="85000"/>
                  </a:schemeClr>
                </a:solidFill>
                <a:latin typeface="Microsoft Sans Serif"/>
                <a:cs typeface="Microsoft Sans Serif"/>
              </a:rPr>
              <a:t>ライブラリ化した</a:t>
            </a:r>
            <a:endParaRPr lang="en-US" altLang="ja-JP" sz="3200" spc="20" dirty="0">
              <a:solidFill>
                <a:schemeClr val="bg1">
                  <a:lumMod val="85000"/>
                </a:schemeClr>
              </a:solidFill>
              <a:latin typeface="Microsoft Sans Serif"/>
              <a:cs typeface="Microsoft Sans Serif"/>
            </a:endParaRPr>
          </a:p>
          <a:p>
            <a:pPr marL="12700" marR="5080">
              <a:lnSpc>
                <a:spcPct val="150000"/>
              </a:lnSpc>
            </a:pPr>
            <a:endParaRPr lang="en-US" altLang="ja-JP" sz="3200" spc="20" dirty="0">
              <a:solidFill>
                <a:schemeClr val="bg1">
                  <a:lumMod val="85000"/>
                </a:schemeClr>
              </a:solidFill>
              <a:latin typeface="Microsoft Sans Serif"/>
              <a:cs typeface="Microsoft Sans Serif"/>
            </a:endParaRPr>
          </a:p>
          <a:p>
            <a:pPr marL="12700" marR="5080">
              <a:lnSpc>
                <a:spcPct val="150000"/>
              </a:lnSpc>
            </a:pPr>
            <a:endParaRPr lang="en-US" sz="3200" spc="20" dirty="0">
              <a:solidFill>
                <a:schemeClr val="bg1">
                  <a:lumMod val="85000"/>
                </a:schemeClr>
              </a:solidFill>
              <a:latin typeface="Microsoft Sans Serif"/>
              <a:cs typeface="Microsoft Sans Serif"/>
            </a:endParaRPr>
          </a:p>
        </p:txBody>
      </p:sp>
      <p:sp>
        <p:nvSpPr>
          <p:cNvPr id="5" name="object 5"/>
          <p:cNvSpPr/>
          <p:nvPr/>
        </p:nvSpPr>
        <p:spPr>
          <a:xfrm>
            <a:off x="953736" y="956429"/>
            <a:ext cx="19050" cy="8382000"/>
          </a:xfrm>
          <a:custGeom>
            <a:avLst/>
            <a:gdLst/>
            <a:ahLst/>
            <a:cxnLst/>
            <a:rect l="l" t="t" r="r" b="b"/>
            <a:pathLst>
              <a:path w="19050" h="8382000">
                <a:moveTo>
                  <a:pt x="19050" y="8382000"/>
                </a:moveTo>
                <a:lnTo>
                  <a:pt x="0" y="8382000"/>
                </a:lnTo>
                <a:lnTo>
                  <a:pt x="0" y="0"/>
                </a:lnTo>
                <a:lnTo>
                  <a:pt x="19050" y="0"/>
                </a:lnTo>
                <a:lnTo>
                  <a:pt x="19050" y="8382000"/>
                </a:lnTo>
                <a:close/>
              </a:path>
            </a:pathLst>
          </a:custGeom>
          <a:solidFill>
            <a:srgbClr val="9B81BB">
              <a:alpha val="29798"/>
            </a:srgbClr>
          </a:solidFill>
        </p:spPr>
        <p:txBody>
          <a:bodyPr wrap="square" lIns="0" tIns="0" rIns="0" bIns="0" rtlCol="0"/>
          <a:lstStyle/>
          <a:p>
            <a:endParaRPr/>
          </a:p>
        </p:txBody>
      </p:sp>
      <p:sp>
        <p:nvSpPr>
          <p:cNvPr id="10" name="object 10"/>
          <p:cNvSpPr txBox="1">
            <a:spLocks noGrp="1"/>
          </p:cNvSpPr>
          <p:nvPr>
            <p:ph type="sldNum" sz="quarter" idx="7"/>
          </p:nvPr>
        </p:nvSpPr>
        <p:spPr>
          <a:prstGeom prst="rect">
            <a:avLst/>
          </a:prstGeom>
        </p:spPr>
        <p:txBody>
          <a:bodyPr vert="horz" wrap="square" lIns="0" tIns="29844" rIns="0" bIns="0" rtlCol="0">
            <a:spAutoFit/>
          </a:bodyPr>
          <a:lstStyle/>
          <a:p>
            <a:pPr marL="38100">
              <a:lnSpc>
                <a:spcPct val="100000"/>
              </a:lnSpc>
              <a:spcBef>
                <a:spcPts val="234"/>
              </a:spcBef>
            </a:pPr>
            <a:fld id="{81D60167-4931-47E6-BA6A-407CBD079E47}" type="slidenum">
              <a:rPr spc="30" dirty="0"/>
              <a:t>26</a:t>
            </a:fld>
            <a:endParaRPr spc="30"/>
          </a:p>
        </p:txBody>
      </p:sp>
      <p:pic>
        <p:nvPicPr>
          <p:cNvPr id="6" name="図 5" descr="テキスト&#10;&#10;自動的に生成された説明">
            <a:extLst>
              <a:ext uri="{FF2B5EF4-FFF2-40B4-BE49-F238E27FC236}">
                <a16:creationId xmlns:a16="http://schemas.microsoft.com/office/drawing/2014/main" id="{E3BF5FA5-4E61-1B5C-624B-05794E327B7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18195" y="3456297"/>
            <a:ext cx="8699834" cy="3374406"/>
          </a:xfrm>
          <a:prstGeom prst="rect">
            <a:avLst/>
          </a:prstGeom>
        </p:spPr>
      </p:pic>
    </p:spTree>
    <p:extLst>
      <p:ext uri="{BB962C8B-B14F-4D97-AF65-F5344CB8AC3E}">
        <p14:creationId xmlns:p14="http://schemas.microsoft.com/office/powerpoint/2010/main" val="33325001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11300" y="981615"/>
            <a:ext cx="9216390" cy="756920"/>
          </a:xfrm>
          <a:prstGeom prst="rect">
            <a:avLst/>
          </a:prstGeom>
        </p:spPr>
        <p:txBody>
          <a:bodyPr vert="horz" wrap="square" lIns="0" tIns="12700" rIns="0" bIns="0" rtlCol="0">
            <a:spAutoFit/>
          </a:bodyPr>
          <a:lstStyle/>
          <a:p>
            <a:pPr marL="12700">
              <a:lnSpc>
                <a:spcPct val="100000"/>
              </a:lnSpc>
              <a:spcBef>
                <a:spcPts val="100"/>
              </a:spcBef>
            </a:pPr>
            <a:r>
              <a:rPr lang="en-US" altLang="ja-JP" sz="4800" spc="-20" dirty="0">
                <a:latin typeface="+mj-ea"/>
              </a:rPr>
              <a:t>Demo day</a:t>
            </a:r>
            <a:r>
              <a:rPr lang="ja-JP" altLang="en-US" sz="4800" spc="-20">
                <a:latin typeface="+mj-ea"/>
              </a:rPr>
              <a:t>までの予定</a:t>
            </a:r>
            <a:endParaRPr sz="4800" dirty="0">
              <a:latin typeface="+mj-ea"/>
            </a:endParaRPr>
          </a:p>
        </p:txBody>
      </p:sp>
      <p:sp>
        <p:nvSpPr>
          <p:cNvPr id="3" name="object 3"/>
          <p:cNvSpPr txBox="1"/>
          <p:nvPr/>
        </p:nvSpPr>
        <p:spPr>
          <a:xfrm>
            <a:off x="1511300" y="2401254"/>
            <a:ext cx="15101569" cy="4596130"/>
          </a:xfrm>
          <a:prstGeom prst="rect">
            <a:avLst/>
          </a:prstGeom>
        </p:spPr>
        <p:txBody>
          <a:bodyPr vert="horz" wrap="square" lIns="0" tIns="12700" rIns="0" bIns="0" rtlCol="0">
            <a:spAutoFit/>
          </a:bodyPr>
          <a:lstStyle/>
          <a:p>
            <a:pPr marL="12700" algn="just">
              <a:lnSpc>
                <a:spcPct val="100000"/>
              </a:lnSpc>
              <a:spcBef>
                <a:spcPts val="100"/>
              </a:spcBef>
            </a:pPr>
            <a:r>
              <a:rPr lang="ja-JP" altLang="en-US" sz="4400" spc="35">
                <a:solidFill>
                  <a:srgbClr val="9B81BB"/>
                </a:solidFill>
                <a:latin typeface="Microsoft Sans Serif"/>
                <a:cs typeface="Microsoft Sans Serif"/>
              </a:rPr>
              <a:t>パッケージマネージャのバイナリ化</a:t>
            </a:r>
            <a:endParaRPr lang="en-US" altLang="ja-JP" sz="3200" spc="55" dirty="0">
              <a:solidFill>
                <a:schemeClr val="bg1">
                  <a:lumMod val="85000"/>
                </a:schemeClr>
              </a:solidFill>
              <a:latin typeface="Microsoft Sans Serif"/>
              <a:cs typeface="Microsoft Sans Serif"/>
            </a:endParaRPr>
          </a:p>
          <a:p>
            <a:pPr marL="12700" algn="just">
              <a:lnSpc>
                <a:spcPct val="100000"/>
              </a:lnSpc>
              <a:spcBef>
                <a:spcPts val="100"/>
              </a:spcBef>
            </a:pPr>
            <a:endParaRPr lang="en-US" altLang="ja-JP" sz="3200" spc="55" dirty="0">
              <a:solidFill>
                <a:schemeClr val="bg1">
                  <a:lumMod val="85000"/>
                </a:schemeClr>
              </a:solidFill>
              <a:latin typeface="Microsoft Sans Serif"/>
              <a:cs typeface="Microsoft Sans Serif"/>
            </a:endParaRPr>
          </a:p>
          <a:p>
            <a:pPr marL="12700" algn="just">
              <a:lnSpc>
                <a:spcPct val="100000"/>
              </a:lnSpc>
              <a:spcBef>
                <a:spcPts val="100"/>
              </a:spcBef>
            </a:pPr>
            <a:r>
              <a:rPr lang="ja-JP" altLang="en-US" sz="3600" spc="55">
                <a:solidFill>
                  <a:schemeClr val="bg1">
                    <a:lumMod val="85000"/>
                  </a:schemeClr>
                </a:solidFill>
                <a:latin typeface="Microsoft Sans Serif"/>
                <a:cs typeface="Microsoft Sans Serif"/>
              </a:rPr>
              <a:t>ネイティブコードバックエンドの目標は</a:t>
            </a:r>
            <a:endParaRPr lang="en-US" altLang="ja-JP" sz="3600" spc="55" dirty="0">
              <a:solidFill>
                <a:schemeClr val="bg1">
                  <a:lumMod val="85000"/>
                </a:schemeClr>
              </a:solidFill>
              <a:latin typeface="Microsoft Sans Serif"/>
              <a:cs typeface="Microsoft Sans Serif"/>
            </a:endParaRPr>
          </a:p>
          <a:p>
            <a:pPr marL="12700" algn="just">
              <a:lnSpc>
                <a:spcPct val="100000"/>
              </a:lnSpc>
              <a:spcBef>
                <a:spcPts val="100"/>
              </a:spcBef>
            </a:pPr>
            <a:r>
              <a:rPr lang="ja-JP" altLang="en-US" sz="3600" spc="55">
                <a:solidFill>
                  <a:schemeClr val="bg1">
                    <a:lumMod val="85000"/>
                  </a:schemeClr>
                </a:solidFill>
                <a:latin typeface="Microsoft Sans Serif"/>
                <a:cs typeface="Microsoft Sans Serif"/>
              </a:rPr>
              <a:t>今の所</a:t>
            </a:r>
            <a:r>
              <a:rPr lang="en-US" altLang="ja-JP" sz="3600" spc="55" dirty="0">
                <a:solidFill>
                  <a:schemeClr val="bg1">
                    <a:lumMod val="85000"/>
                  </a:schemeClr>
                </a:solidFill>
                <a:latin typeface="Microsoft Sans Serif"/>
                <a:cs typeface="Microsoft Sans Serif"/>
              </a:rPr>
              <a:t>CPython</a:t>
            </a:r>
            <a:r>
              <a:rPr lang="ja-JP" altLang="en-US" sz="3600" spc="55">
                <a:solidFill>
                  <a:schemeClr val="bg1">
                    <a:lumMod val="85000"/>
                  </a:schemeClr>
                </a:solidFill>
                <a:latin typeface="Microsoft Sans Serif"/>
                <a:cs typeface="Microsoft Sans Serif"/>
              </a:rPr>
              <a:t>で実行しているパッケージマネージャを</a:t>
            </a:r>
            <a:endParaRPr lang="en-US" altLang="ja-JP" sz="3600" spc="55" dirty="0">
              <a:solidFill>
                <a:schemeClr val="bg1">
                  <a:lumMod val="85000"/>
                </a:schemeClr>
              </a:solidFill>
              <a:latin typeface="Microsoft Sans Serif"/>
              <a:cs typeface="Microsoft Sans Serif"/>
            </a:endParaRPr>
          </a:p>
          <a:p>
            <a:pPr marL="12700" algn="just">
              <a:lnSpc>
                <a:spcPct val="100000"/>
              </a:lnSpc>
              <a:spcBef>
                <a:spcPts val="100"/>
              </a:spcBef>
            </a:pPr>
            <a:r>
              <a:rPr lang="ja-JP" altLang="en-US" sz="3600" spc="55">
                <a:solidFill>
                  <a:schemeClr val="bg1">
                    <a:lumMod val="85000"/>
                  </a:schemeClr>
                </a:solidFill>
                <a:latin typeface="Microsoft Sans Serif"/>
                <a:cs typeface="Microsoft Sans Serif"/>
              </a:rPr>
              <a:t>バイナリへコンパイルできるかというところで設定</a:t>
            </a:r>
            <a:endParaRPr lang="en-US" altLang="ja-JP" sz="3600" spc="55" dirty="0">
              <a:solidFill>
                <a:schemeClr val="bg1">
                  <a:lumMod val="85000"/>
                </a:schemeClr>
              </a:solidFill>
              <a:latin typeface="Microsoft Sans Serif"/>
              <a:cs typeface="Microsoft Sans Serif"/>
            </a:endParaRPr>
          </a:p>
          <a:p>
            <a:pPr marL="12700" algn="just">
              <a:lnSpc>
                <a:spcPct val="100000"/>
              </a:lnSpc>
              <a:spcBef>
                <a:spcPts val="100"/>
              </a:spcBef>
            </a:pPr>
            <a:endParaRPr lang="en-US" altLang="ja-JP" sz="3600" spc="55" dirty="0">
              <a:solidFill>
                <a:schemeClr val="bg1">
                  <a:lumMod val="85000"/>
                </a:schemeClr>
              </a:solidFill>
              <a:latin typeface="Microsoft Sans Serif"/>
              <a:cs typeface="Microsoft Sans Serif"/>
            </a:endParaRPr>
          </a:p>
          <a:p>
            <a:pPr marL="12700" algn="just">
              <a:lnSpc>
                <a:spcPct val="100000"/>
              </a:lnSpc>
              <a:spcBef>
                <a:spcPts val="100"/>
              </a:spcBef>
            </a:pPr>
            <a:r>
              <a:rPr lang="ja-JP" altLang="en-US" sz="3600" spc="55">
                <a:solidFill>
                  <a:schemeClr val="bg1">
                    <a:lumMod val="85000"/>
                  </a:schemeClr>
                </a:solidFill>
                <a:latin typeface="Microsoft Sans Serif"/>
                <a:cs typeface="Microsoft Sans Serif"/>
              </a:rPr>
              <a:t>パッケージマネージャはレジストリと通信など</a:t>
            </a:r>
            <a:endParaRPr lang="en-US" altLang="ja-JP" sz="3600" spc="55" dirty="0">
              <a:solidFill>
                <a:schemeClr val="bg1">
                  <a:lumMod val="85000"/>
                </a:schemeClr>
              </a:solidFill>
              <a:latin typeface="Microsoft Sans Serif"/>
              <a:cs typeface="Microsoft Sans Serif"/>
            </a:endParaRPr>
          </a:p>
          <a:p>
            <a:pPr marL="12700" algn="just">
              <a:lnSpc>
                <a:spcPct val="100000"/>
              </a:lnSpc>
              <a:spcBef>
                <a:spcPts val="100"/>
              </a:spcBef>
            </a:pPr>
            <a:r>
              <a:rPr lang="ja-JP" altLang="en-US" sz="3600" spc="55">
                <a:solidFill>
                  <a:schemeClr val="bg1">
                    <a:lumMod val="85000"/>
                  </a:schemeClr>
                </a:solidFill>
                <a:latin typeface="Microsoft Sans Serif"/>
                <a:cs typeface="Microsoft Sans Serif"/>
              </a:rPr>
              <a:t>しているので、その辺りをなんとかする必要がある</a:t>
            </a:r>
            <a:endParaRPr lang="en-US" altLang="ja-JP" sz="3600" spc="55" dirty="0">
              <a:solidFill>
                <a:schemeClr val="bg1">
                  <a:lumMod val="85000"/>
                </a:schemeClr>
              </a:solidFill>
              <a:latin typeface="Microsoft Sans Serif"/>
              <a:cs typeface="Microsoft Sans Serif"/>
            </a:endParaRPr>
          </a:p>
        </p:txBody>
      </p:sp>
      <p:sp>
        <p:nvSpPr>
          <p:cNvPr id="4" name="object 4"/>
          <p:cNvSpPr/>
          <p:nvPr/>
        </p:nvSpPr>
        <p:spPr>
          <a:xfrm>
            <a:off x="953736" y="956429"/>
            <a:ext cx="19050" cy="8382000"/>
          </a:xfrm>
          <a:custGeom>
            <a:avLst/>
            <a:gdLst/>
            <a:ahLst/>
            <a:cxnLst/>
            <a:rect l="l" t="t" r="r" b="b"/>
            <a:pathLst>
              <a:path w="19050" h="8382000">
                <a:moveTo>
                  <a:pt x="19050" y="8382000"/>
                </a:moveTo>
                <a:lnTo>
                  <a:pt x="0" y="8382000"/>
                </a:lnTo>
                <a:lnTo>
                  <a:pt x="0" y="0"/>
                </a:lnTo>
                <a:lnTo>
                  <a:pt x="19050" y="0"/>
                </a:lnTo>
                <a:lnTo>
                  <a:pt x="19050" y="8382000"/>
                </a:lnTo>
                <a:close/>
              </a:path>
            </a:pathLst>
          </a:custGeom>
          <a:solidFill>
            <a:srgbClr val="9B81BB">
              <a:alpha val="29798"/>
            </a:srgbClr>
          </a:solidFill>
        </p:spPr>
        <p:txBody>
          <a:bodyPr wrap="square" lIns="0" tIns="0" rIns="0" bIns="0" rtlCol="0"/>
          <a:lstStyle/>
          <a:p>
            <a:endParaRPr/>
          </a:p>
        </p:txBody>
      </p:sp>
      <p:sp>
        <p:nvSpPr>
          <p:cNvPr id="9" name="object 9"/>
          <p:cNvSpPr txBox="1">
            <a:spLocks noGrp="1"/>
          </p:cNvSpPr>
          <p:nvPr>
            <p:ph type="sldNum" sz="quarter" idx="7"/>
          </p:nvPr>
        </p:nvSpPr>
        <p:spPr>
          <a:xfrm>
            <a:off x="17693162" y="9609511"/>
            <a:ext cx="366237" cy="330218"/>
          </a:xfrm>
          <a:prstGeom prst="rect">
            <a:avLst/>
          </a:prstGeom>
        </p:spPr>
        <p:txBody>
          <a:bodyPr vert="horz" wrap="square" lIns="0" tIns="29844" rIns="0" bIns="0" rtlCol="0">
            <a:spAutoFit/>
          </a:bodyPr>
          <a:lstStyle/>
          <a:p>
            <a:pPr marL="38100">
              <a:lnSpc>
                <a:spcPct val="100000"/>
              </a:lnSpc>
              <a:spcBef>
                <a:spcPts val="234"/>
              </a:spcBef>
            </a:pPr>
            <a:fld id="{81D60167-4931-47E6-BA6A-407CBD079E47}" type="slidenum">
              <a:rPr spc="30" dirty="0"/>
              <a:t>27</a:t>
            </a:fld>
            <a:endParaRPr spc="30"/>
          </a:p>
        </p:txBody>
      </p:sp>
    </p:spTree>
    <p:extLst>
      <p:ext uri="{BB962C8B-B14F-4D97-AF65-F5344CB8AC3E}">
        <p14:creationId xmlns:p14="http://schemas.microsoft.com/office/powerpoint/2010/main" val="6915389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11300" y="981615"/>
            <a:ext cx="9216390" cy="756920"/>
          </a:xfrm>
          <a:prstGeom prst="rect">
            <a:avLst/>
          </a:prstGeom>
        </p:spPr>
        <p:txBody>
          <a:bodyPr vert="horz" wrap="square" lIns="0" tIns="12700" rIns="0" bIns="0" rtlCol="0">
            <a:spAutoFit/>
          </a:bodyPr>
          <a:lstStyle/>
          <a:p>
            <a:pPr marL="12700">
              <a:lnSpc>
                <a:spcPct val="100000"/>
              </a:lnSpc>
              <a:spcBef>
                <a:spcPts val="100"/>
              </a:spcBef>
            </a:pPr>
            <a:r>
              <a:rPr lang="en-US" altLang="ja-JP" sz="4800" spc="-20" dirty="0">
                <a:latin typeface="+mj-ea"/>
              </a:rPr>
              <a:t>Demo day</a:t>
            </a:r>
            <a:r>
              <a:rPr lang="ja-JP" altLang="en-US" sz="4800" spc="-20">
                <a:latin typeface="+mj-ea"/>
              </a:rPr>
              <a:t>でやりたいこと</a:t>
            </a:r>
            <a:endParaRPr sz="4800" dirty="0">
              <a:latin typeface="+mj-ea"/>
            </a:endParaRPr>
          </a:p>
        </p:txBody>
      </p:sp>
      <p:sp>
        <p:nvSpPr>
          <p:cNvPr id="3" name="object 3"/>
          <p:cNvSpPr txBox="1"/>
          <p:nvPr/>
        </p:nvSpPr>
        <p:spPr>
          <a:xfrm>
            <a:off x="1511300" y="2401254"/>
            <a:ext cx="15101569" cy="6296596"/>
          </a:xfrm>
          <a:prstGeom prst="rect">
            <a:avLst/>
          </a:prstGeom>
        </p:spPr>
        <p:txBody>
          <a:bodyPr vert="horz" wrap="square" lIns="0" tIns="12700" rIns="0" bIns="0" rtlCol="0">
            <a:spAutoFit/>
          </a:bodyPr>
          <a:lstStyle/>
          <a:p>
            <a:pPr marL="12700" algn="just">
              <a:lnSpc>
                <a:spcPct val="100000"/>
              </a:lnSpc>
              <a:spcBef>
                <a:spcPts val="100"/>
              </a:spcBef>
            </a:pPr>
            <a:r>
              <a:rPr lang="ja-JP" altLang="en-US" sz="4400" spc="35">
                <a:solidFill>
                  <a:srgbClr val="9B81BB"/>
                </a:solidFill>
                <a:latin typeface="Microsoft Sans Serif"/>
                <a:cs typeface="Microsoft Sans Serif"/>
              </a:rPr>
              <a:t>ライブコーディング</a:t>
            </a:r>
            <a:endParaRPr lang="en-US" altLang="ja-JP" sz="3200" spc="55" dirty="0">
              <a:solidFill>
                <a:schemeClr val="bg1">
                  <a:lumMod val="85000"/>
                </a:schemeClr>
              </a:solidFill>
              <a:latin typeface="Microsoft Sans Serif"/>
              <a:cs typeface="Microsoft Sans Serif"/>
            </a:endParaRPr>
          </a:p>
          <a:p>
            <a:pPr marL="12700" algn="just">
              <a:lnSpc>
                <a:spcPct val="100000"/>
              </a:lnSpc>
              <a:spcBef>
                <a:spcPts val="100"/>
              </a:spcBef>
            </a:pPr>
            <a:endParaRPr lang="en-US" altLang="ja-JP" sz="3200" spc="55" dirty="0">
              <a:solidFill>
                <a:schemeClr val="bg1">
                  <a:lumMod val="85000"/>
                </a:schemeClr>
              </a:solidFill>
              <a:latin typeface="Microsoft Sans Serif"/>
              <a:cs typeface="Microsoft Sans Serif"/>
            </a:endParaRPr>
          </a:p>
          <a:p>
            <a:pPr marL="12700" algn="just">
              <a:lnSpc>
                <a:spcPct val="100000"/>
              </a:lnSpc>
              <a:spcBef>
                <a:spcPts val="100"/>
              </a:spcBef>
            </a:pPr>
            <a:r>
              <a:rPr lang="ja-JP" altLang="en-US" sz="3600" spc="55">
                <a:solidFill>
                  <a:schemeClr val="bg1">
                    <a:lumMod val="85000"/>
                  </a:schemeClr>
                </a:solidFill>
                <a:latin typeface="Microsoft Sans Serif"/>
                <a:cs typeface="Microsoft Sans Serif"/>
              </a:rPr>
              <a:t>コンピュータに</a:t>
            </a:r>
            <a:r>
              <a:rPr lang="en-US" altLang="ja-JP" sz="3600" spc="55" dirty="0">
                <a:solidFill>
                  <a:schemeClr val="bg1">
                    <a:lumMod val="85000"/>
                  </a:schemeClr>
                </a:solidFill>
                <a:latin typeface="Microsoft Sans Serif"/>
                <a:cs typeface="Microsoft Sans Serif"/>
              </a:rPr>
              <a:t>Erg</a:t>
            </a:r>
            <a:r>
              <a:rPr lang="ja-JP" altLang="en-US" sz="3600" spc="55">
                <a:solidFill>
                  <a:schemeClr val="bg1">
                    <a:lumMod val="85000"/>
                  </a:schemeClr>
                </a:solidFill>
                <a:latin typeface="Microsoft Sans Serif"/>
                <a:cs typeface="Microsoft Sans Serif"/>
              </a:rPr>
              <a:t>がインストールされていない状態から</a:t>
            </a:r>
            <a:endParaRPr lang="en-US" altLang="ja-JP" sz="3600" spc="55" dirty="0">
              <a:solidFill>
                <a:schemeClr val="bg1">
                  <a:lumMod val="85000"/>
                </a:schemeClr>
              </a:solidFill>
              <a:latin typeface="Microsoft Sans Serif"/>
              <a:cs typeface="Microsoft Sans Serif"/>
            </a:endParaRPr>
          </a:p>
          <a:p>
            <a:pPr marL="12700" algn="just">
              <a:lnSpc>
                <a:spcPct val="100000"/>
              </a:lnSpc>
              <a:spcBef>
                <a:spcPts val="100"/>
              </a:spcBef>
            </a:pPr>
            <a:endParaRPr lang="en-US" altLang="ja-JP" sz="3600" spc="55" dirty="0">
              <a:solidFill>
                <a:schemeClr val="bg1">
                  <a:lumMod val="85000"/>
                </a:schemeClr>
              </a:solidFill>
              <a:latin typeface="Microsoft Sans Serif"/>
              <a:cs typeface="Microsoft Sans Serif"/>
            </a:endParaRPr>
          </a:p>
          <a:p>
            <a:pPr marL="469900" indent="-457200" algn="just">
              <a:lnSpc>
                <a:spcPct val="100000"/>
              </a:lnSpc>
              <a:spcBef>
                <a:spcPts val="100"/>
              </a:spcBef>
              <a:buFont typeface="Arial" panose="020B0604020202020204" pitchFamily="34" charset="0"/>
              <a:buChar char="•"/>
            </a:pPr>
            <a:r>
              <a:rPr lang="ja-JP" altLang="en-US" sz="3600" spc="55">
                <a:solidFill>
                  <a:schemeClr val="bg1">
                    <a:lumMod val="85000"/>
                  </a:schemeClr>
                </a:solidFill>
                <a:latin typeface="Microsoft Sans Serif"/>
                <a:cs typeface="Microsoft Sans Serif"/>
              </a:rPr>
              <a:t>ツール一式のインストール</a:t>
            </a:r>
            <a:endParaRPr lang="en-US" altLang="ja-JP" sz="3600" spc="55" dirty="0">
              <a:solidFill>
                <a:schemeClr val="bg1">
                  <a:lumMod val="85000"/>
                </a:schemeClr>
              </a:solidFill>
              <a:latin typeface="Microsoft Sans Serif"/>
              <a:cs typeface="Microsoft Sans Serif"/>
            </a:endParaRPr>
          </a:p>
          <a:p>
            <a:pPr marL="469900" indent="-457200" algn="just">
              <a:lnSpc>
                <a:spcPct val="100000"/>
              </a:lnSpc>
              <a:spcBef>
                <a:spcPts val="100"/>
              </a:spcBef>
              <a:buFont typeface="Arial" panose="020B0604020202020204" pitchFamily="34" charset="0"/>
              <a:buChar char="•"/>
            </a:pPr>
            <a:r>
              <a:rPr lang="ja-JP" altLang="en-US" sz="3600" spc="55">
                <a:solidFill>
                  <a:schemeClr val="bg1">
                    <a:lumMod val="85000"/>
                  </a:schemeClr>
                </a:solidFill>
                <a:latin typeface="Microsoft Sans Serif"/>
                <a:cs typeface="Microsoft Sans Serif"/>
              </a:rPr>
              <a:t>何らかのパッケージの作成</a:t>
            </a:r>
            <a:endParaRPr lang="en-US" altLang="ja-JP" sz="3600" spc="55" dirty="0">
              <a:solidFill>
                <a:schemeClr val="bg1">
                  <a:lumMod val="85000"/>
                </a:schemeClr>
              </a:solidFill>
              <a:latin typeface="Microsoft Sans Serif"/>
              <a:cs typeface="Microsoft Sans Serif"/>
            </a:endParaRPr>
          </a:p>
          <a:p>
            <a:pPr marL="469900" indent="-457200" algn="just">
              <a:lnSpc>
                <a:spcPct val="100000"/>
              </a:lnSpc>
              <a:spcBef>
                <a:spcPts val="100"/>
              </a:spcBef>
              <a:buFont typeface="Arial" panose="020B0604020202020204" pitchFamily="34" charset="0"/>
              <a:buChar char="•"/>
            </a:pPr>
            <a:r>
              <a:rPr lang="ja-JP" altLang="en-US" sz="3600" spc="55">
                <a:solidFill>
                  <a:schemeClr val="bg1">
                    <a:lumMod val="85000"/>
                  </a:schemeClr>
                </a:solidFill>
                <a:latin typeface="Microsoft Sans Serif"/>
                <a:cs typeface="Microsoft Sans Serif"/>
              </a:rPr>
              <a:t>コーディング</a:t>
            </a:r>
            <a:endParaRPr lang="en-US" altLang="ja-JP" sz="3600" spc="55" dirty="0">
              <a:solidFill>
                <a:schemeClr val="bg1">
                  <a:lumMod val="85000"/>
                </a:schemeClr>
              </a:solidFill>
              <a:latin typeface="Microsoft Sans Serif"/>
              <a:cs typeface="Microsoft Sans Serif"/>
            </a:endParaRPr>
          </a:p>
          <a:p>
            <a:pPr marL="469900" indent="-457200" algn="just">
              <a:lnSpc>
                <a:spcPct val="100000"/>
              </a:lnSpc>
              <a:spcBef>
                <a:spcPts val="100"/>
              </a:spcBef>
              <a:buFont typeface="Arial" panose="020B0604020202020204" pitchFamily="34" charset="0"/>
              <a:buChar char="•"/>
            </a:pPr>
            <a:r>
              <a:rPr lang="ja-JP" altLang="en-US" sz="3600" spc="55">
                <a:solidFill>
                  <a:schemeClr val="bg1">
                    <a:lumMod val="85000"/>
                  </a:schemeClr>
                </a:solidFill>
                <a:latin typeface="Microsoft Sans Serif"/>
                <a:cs typeface="Microsoft Sans Serif"/>
              </a:rPr>
              <a:t>実行</a:t>
            </a:r>
            <a:endParaRPr lang="en-US" altLang="ja-JP" sz="3600" spc="55" dirty="0">
              <a:solidFill>
                <a:schemeClr val="bg1">
                  <a:lumMod val="85000"/>
                </a:schemeClr>
              </a:solidFill>
              <a:latin typeface="Microsoft Sans Serif"/>
              <a:cs typeface="Microsoft Sans Serif"/>
            </a:endParaRPr>
          </a:p>
          <a:p>
            <a:pPr marL="469900" indent="-457200" algn="just">
              <a:lnSpc>
                <a:spcPct val="100000"/>
              </a:lnSpc>
              <a:spcBef>
                <a:spcPts val="100"/>
              </a:spcBef>
              <a:buFont typeface="Arial" panose="020B0604020202020204" pitchFamily="34" charset="0"/>
              <a:buChar char="•"/>
            </a:pPr>
            <a:r>
              <a:rPr lang="ja-JP" altLang="en-US" sz="3600" spc="55">
                <a:solidFill>
                  <a:schemeClr val="bg1">
                    <a:lumMod val="85000"/>
                  </a:schemeClr>
                </a:solidFill>
                <a:latin typeface="Microsoft Sans Serif"/>
                <a:cs typeface="Microsoft Sans Serif"/>
              </a:rPr>
              <a:t>パッケージ登録</a:t>
            </a:r>
            <a:endParaRPr lang="en-US" altLang="ja-JP" sz="3600" spc="55" dirty="0">
              <a:solidFill>
                <a:schemeClr val="bg1">
                  <a:lumMod val="85000"/>
                </a:schemeClr>
              </a:solidFill>
              <a:latin typeface="Microsoft Sans Serif"/>
              <a:cs typeface="Microsoft Sans Serif"/>
            </a:endParaRPr>
          </a:p>
          <a:p>
            <a:pPr marL="469900" indent="-457200" algn="just">
              <a:lnSpc>
                <a:spcPct val="100000"/>
              </a:lnSpc>
              <a:spcBef>
                <a:spcPts val="100"/>
              </a:spcBef>
              <a:buFont typeface="Arial" panose="020B0604020202020204" pitchFamily="34" charset="0"/>
              <a:buChar char="•"/>
            </a:pPr>
            <a:endParaRPr lang="en-US" altLang="ja-JP" sz="3600" spc="55" dirty="0">
              <a:solidFill>
                <a:schemeClr val="bg1">
                  <a:lumMod val="85000"/>
                </a:schemeClr>
              </a:solidFill>
              <a:latin typeface="Microsoft Sans Serif"/>
              <a:cs typeface="Microsoft Sans Serif"/>
            </a:endParaRPr>
          </a:p>
          <a:p>
            <a:pPr marL="12700" algn="just">
              <a:lnSpc>
                <a:spcPct val="100000"/>
              </a:lnSpc>
              <a:spcBef>
                <a:spcPts val="100"/>
              </a:spcBef>
            </a:pPr>
            <a:r>
              <a:rPr lang="ja-JP" altLang="en-US" sz="3600" spc="55">
                <a:solidFill>
                  <a:schemeClr val="bg1">
                    <a:lumMod val="85000"/>
                  </a:schemeClr>
                </a:solidFill>
                <a:latin typeface="Microsoft Sans Serif"/>
                <a:cs typeface="Microsoft Sans Serif"/>
              </a:rPr>
              <a:t>までスムーズにやれるように持っていく</a:t>
            </a:r>
            <a:endParaRPr lang="en-US" altLang="ja-JP" sz="3600" spc="55" dirty="0">
              <a:solidFill>
                <a:schemeClr val="bg1">
                  <a:lumMod val="85000"/>
                </a:schemeClr>
              </a:solidFill>
              <a:latin typeface="Microsoft Sans Serif"/>
              <a:cs typeface="Microsoft Sans Serif"/>
            </a:endParaRPr>
          </a:p>
        </p:txBody>
      </p:sp>
      <p:sp>
        <p:nvSpPr>
          <p:cNvPr id="4" name="object 4"/>
          <p:cNvSpPr/>
          <p:nvPr/>
        </p:nvSpPr>
        <p:spPr>
          <a:xfrm>
            <a:off x="953736" y="956429"/>
            <a:ext cx="19050" cy="8382000"/>
          </a:xfrm>
          <a:custGeom>
            <a:avLst/>
            <a:gdLst/>
            <a:ahLst/>
            <a:cxnLst/>
            <a:rect l="l" t="t" r="r" b="b"/>
            <a:pathLst>
              <a:path w="19050" h="8382000">
                <a:moveTo>
                  <a:pt x="19050" y="8382000"/>
                </a:moveTo>
                <a:lnTo>
                  <a:pt x="0" y="8382000"/>
                </a:lnTo>
                <a:lnTo>
                  <a:pt x="0" y="0"/>
                </a:lnTo>
                <a:lnTo>
                  <a:pt x="19050" y="0"/>
                </a:lnTo>
                <a:lnTo>
                  <a:pt x="19050" y="8382000"/>
                </a:lnTo>
                <a:close/>
              </a:path>
            </a:pathLst>
          </a:custGeom>
          <a:solidFill>
            <a:srgbClr val="9B81BB">
              <a:alpha val="29798"/>
            </a:srgbClr>
          </a:solidFill>
        </p:spPr>
        <p:txBody>
          <a:bodyPr wrap="square" lIns="0" tIns="0" rIns="0" bIns="0" rtlCol="0"/>
          <a:lstStyle/>
          <a:p>
            <a:endParaRPr/>
          </a:p>
        </p:txBody>
      </p:sp>
      <p:sp>
        <p:nvSpPr>
          <p:cNvPr id="9" name="object 9"/>
          <p:cNvSpPr txBox="1">
            <a:spLocks noGrp="1"/>
          </p:cNvSpPr>
          <p:nvPr>
            <p:ph type="sldNum" sz="quarter" idx="7"/>
          </p:nvPr>
        </p:nvSpPr>
        <p:spPr>
          <a:xfrm>
            <a:off x="17693162" y="9609511"/>
            <a:ext cx="366237" cy="330218"/>
          </a:xfrm>
          <a:prstGeom prst="rect">
            <a:avLst/>
          </a:prstGeom>
        </p:spPr>
        <p:txBody>
          <a:bodyPr vert="horz" wrap="square" lIns="0" tIns="29844" rIns="0" bIns="0" rtlCol="0">
            <a:spAutoFit/>
          </a:bodyPr>
          <a:lstStyle/>
          <a:p>
            <a:pPr marL="38100">
              <a:lnSpc>
                <a:spcPct val="100000"/>
              </a:lnSpc>
              <a:spcBef>
                <a:spcPts val="234"/>
              </a:spcBef>
            </a:pPr>
            <a:fld id="{81D60167-4931-47E6-BA6A-407CBD079E47}" type="slidenum">
              <a:rPr spc="30" dirty="0"/>
              <a:t>28</a:t>
            </a:fld>
            <a:endParaRPr spc="30"/>
          </a:p>
        </p:txBody>
      </p:sp>
    </p:spTree>
    <p:extLst>
      <p:ext uri="{BB962C8B-B14F-4D97-AF65-F5344CB8AC3E}">
        <p14:creationId xmlns:p14="http://schemas.microsoft.com/office/powerpoint/2010/main" val="11269659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11300" y="981615"/>
            <a:ext cx="9216390" cy="756920"/>
          </a:xfrm>
          <a:prstGeom prst="rect">
            <a:avLst/>
          </a:prstGeom>
        </p:spPr>
        <p:txBody>
          <a:bodyPr vert="horz" wrap="square" lIns="0" tIns="12700" rIns="0" bIns="0" rtlCol="0">
            <a:spAutoFit/>
          </a:bodyPr>
          <a:lstStyle/>
          <a:p>
            <a:pPr marL="12700">
              <a:lnSpc>
                <a:spcPct val="100000"/>
              </a:lnSpc>
              <a:spcBef>
                <a:spcPts val="100"/>
              </a:spcBef>
            </a:pPr>
            <a:r>
              <a:rPr lang="ja-JP" altLang="en-US" sz="4800" spc="-20">
                <a:latin typeface="+mj-ea"/>
              </a:rPr>
              <a:t>未踏期間後の展望</a:t>
            </a:r>
            <a:endParaRPr sz="4800" dirty="0">
              <a:latin typeface="+mj-ea"/>
            </a:endParaRPr>
          </a:p>
        </p:txBody>
      </p:sp>
      <p:sp>
        <p:nvSpPr>
          <p:cNvPr id="3" name="object 3"/>
          <p:cNvSpPr txBox="1"/>
          <p:nvPr/>
        </p:nvSpPr>
        <p:spPr>
          <a:xfrm>
            <a:off x="1511300" y="2401254"/>
            <a:ext cx="15101569" cy="5162952"/>
          </a:xfrm>
          <a:prstGeom prst="rect">
            <a:avLst/>
          </a:prstGeom>
        </p:spPr>
        <p:txBody>
          <a:bodyPr vert="horz" wrap="square" lIns="0" tIns="12700" rIns="0" bIns="0" rtlCol="0">
            <a:spAutoFit/>
          </a:bodyPr>
          <a:lstStyle/>
          <a:p>
            <a:pPr marL="12700" algn="just">
              <a:lnSpc>
                <a:spcPct val="100000"/>
              </a:lnSpc>
              <a:spcBef>
                <a:spcPts val="100"/>
              </a:spcBef>
            </a:pPr>
            <a:r>
              <a:rPr lang="ja-JP" altLang="en-US" sz="4400" spc="35">
                <a:solidFill>
                  <a:srgbClr val="9B81BB"/>
                </a:solidFill>
                <a:latin typeface="Microsoft Sans Serif"/>
                <a:cs typeface="Microsoft Sans Serif"/>
              </a:rPr>
              <a:t>布教</a:t>
            </a:r>
            <a:endParaRPr lang="en-US" altLang="ja-JP" sz="3200" spc="55" dirty="0">
              <a:solidFill>
                <a:schemeClr val="bg1">
                  <a:lumMod val="85000"/>
                </a:schemeClr>
              </a:solidFill>
              <a:latin typeface="Microsoft Sans Serif"/>
              <a:cs typeface="Microsoft Sans Serif"/>
            </a:endParaRPr>
          </a:p>
          <a:p>
            <a:pPr marL="12700" algn="just">
              <a:lnSpc>
                <a:spcPct val="100000"/>
              </a:lnSpc>
              <a:spcBef>
                <a:spcPts val="100"/>
              </a:spcBef>
            </a:pPr>
            <a:endParaRPr lang="en-US" altLang="ja-JP" sz="3200" spc="55" dirty="0">
              <a:solidFill>
                <a:schemeClr val="bg1">
                  <a:lumMod val="85000"/>
                </a:schemeClr>
              </a:solidFill>
              <a:latin typeface="Microsoft Sans Serif"/>
              <a:cs typeface="Microsoft Sans Serif"/>
            </a:endParaRPr>
          </a:p>
          <a:p>
            <a:pPr marL="584200" indent="-571500" algn="just">
              <a:lnSpc>
                <a:spcPct val="100000"/>
              </a:lnSpc>
              <a:spcBef>
                <a:spcPts val="100"/>
              </a:spcBef>
              <a:buFont typeface="Arial" panose="020B0604020202020204" pitchFamily="34" charset="0"/>
              <a:buChar char="•"/>
            </a:pPr>
            <a:r>
              <a:rPr lang="en-US" altLang="ja-JP" sz="3600" spc="55" dirty="0">
                <a:solidFill>
                  <a:schemeClr val="bg1">
                    <a:lumMod val="85000"/>
                  </a:schemeClr>
                </a:solidFill>
                <a:latin typeface="Microsoft Sans Serif"/>
                <a:cs typeface="Microsoft Sans Serif"/>
              </a:rPr>
              <a:t>Python</a:t>
            </a:r>
            <a:r>
              <a:rPr lang="ja-JP" altLang="en-US" sz="3600" spc="55">
                <a:solidFill>
                  <a:schemeClr val="bg1">
                    <a:lumMod val="85000"/>
                  </a:schemeClr>
                </a:solidFill>
                <a:latin typeface="Microsoft Sans Serif"/>
                <a:cs typeface="Microsoft Sans Serif"/>
              </a:rPr>
              <a:t>や</a:t>
            </a:r>
            <a:r>
              <a:rPr lang="en-US" altLang="ja-JP" sz="3600" spc="55" dirty="0">
                <a:solidFill>
                  <a:schemeClr val="bg1">
                    <a:lumMod val="85000"/>
                  </a:schemeClr>
                </a:solidFill>
                <a:latin typeface="Microsoft Sans Serif"/>
                <a:cs typeface="Microsoft Sans Serif"/>
              </a:rPr>
              <a:t>Rust</a:t>
            </a:r>
            <a:r>
              <a:rPr lang="ja-JP" altLang="en-US" sz="3600" spc="55">
                <a:solidFill>
                  <a:schemeClr val="bg1">
                    <a:lumMod val="85000"/>
                  </a:schemeClr>
                </a:solidFill>
                <a:latin typeface="Microsoft Sans Serif"/>
                <a:cs typeface="Microsoft Sans Serif"/>
              </a:rPr>
              <a:t>コミュニティを中心にカンファレンス</a:t>
            </a:r>
            <a:endParaRPr lang="en-US" altLang="ja-JP" sz="3600" spc="55" dirty="0">
              <a:solidFill>
                <a:schemeClr val="bg1">
                  <a:lumMod val="85000"/>
                </a:schemeClr>
              </a:solidFill>
              <a:latin typeface="Microsoft Sans Serif"/>
              <a:cs typeface="Microsoft Sans Serif"/>
            </a:endParaRPr>
          </a:p>
          <a:p>
            <a:pPr marL="12700" algn="just">
              <a:lnSpc>
                <a:spcPct val="100000"/>
              </a:lnSpc>
              <a:spcBef>
                <a:spcPts val="100"/>
              </a:spcBef>
            </a:pPr>
            <a:r>
              <a:rPr lang="ja-JP" altLang="en-US" sz="3600" spc="55">
                <a:solidFill>
                  <a:schemeClr val="bg1">
                    <a:lumMod val="85000"/>
                  </a:schemeClr>
                </a:solidFill>
                <a:latin typeface="Microsoft Sans Serif"/>
                <a:cs typeface="Microsoft Sans Serif"/>
              </a:rPr>
              <a:t>に参加するなどしてアピールしていく</a:t>
            </a:r>
            <a:endParaRPr lang="en-US" altLang="ja-JP" sz="3600" spc="55" dirty="0">
              <a:solidFill>
                <a:schemeClr val="bg1">
                  <a:lumMod val="85000"/>
                </a:schemeClr>
              </a:solidFill>
              <a:latin typeface="Microsoft Sans Serif"/>
              <a:cs typeface="Microsoft Sans Serif"/>
            </a:endParaRPr>
          </a:p>
          <a:p>
            <a:pPr marL="584200" indent="-571500" algn="just">
              <a:lnSpc>
                <a:spcPct val="100000"/>
              </a:lnSpc>
              <a:spcBef>
                <a:spcPts val="100"/>
              </a:spcBef>
              <a:buFont typeface="Arial" panose="020B0604020202020204" pitchFamily="34" charset="0"/>
              <a:buChar char="•"/>
            </a:pPr>
            <a:r>
              <a:rPr lang="ja-JP" altLang="en-US" sz="3600" spc="55">
                <a:solidFill>
                  <a:schemeClr val="bg1">
                    <a:lumMod val="85000"/>
                  </a:schemeClr>
                </a:solidFill>
                <a:latin typeface="Microsoft Sans Serif"/>
                <a:cs typeface="Microsoft Sans Serif"/>
              </a:rPr>
              <a:t>ドキュメントの拡充</a:t>
            </a:r>
            <a:endParaRPr lang="en-US" altLang="ja-JP" sz="3600" spc="55" dirty="0">
              <a:solidFill>
                <a:schemeClr val="bg1">
                  <a:lumMod val="85000"/>
                </a:schemeClr>
              </a:solidFill>
              <a:latin typeface="Microsoft Sans Serif"/>
              <a:cs typeface="Microsoft Sans Serif"/>
            </a:endParaRPr>
          </a:p>
          <a:p>
            <a:pPr marL="1041400" lvl="1" indent="-571500" algn="just">
              <a:spcBef>
                <a:spcPts val="100"/>
              </a:spcBef>
              <a:buFont typeface="Arial" panose="020B0604020202020204" pitchFamily="34" charset="0"/>
              <a:buChar char="•"/>
            </a:pPr>
            <a:r>
              <a:rPr lang="ja-JP" altLang="en-US" sz="3600" spc="55">
                <a:solidFill>
                  <a:schemeClr val="bg1">
                    <a:lumMod val="85000"/>
                  </a:schemeClr>
                </a:solidFill>
                <a:latin typeface="Microsoft Sans Serif"/>
                <a:cs typeface="Microsoft Sans Serif"/>
              </a:rPr>
              <a:t>言語仕様</a:t>
            </a:r>
            <a:endParaRPr lang="en-US" altLang="ja-JP" sz="3600" spc="55" dirty="0">
              <a:solidFill>
                <a:schemeClr val="bg1">
                  <a:lumMod val="85000"/>
                </a:schemeClr>
              </a:solidFill>
              <a:latin typeface="Microsoft Sans Serif"/>
              <a:cs typeface="Microsoft Sans Serif"/>
            </a:endParaRPr>
          </a:p>
          <a:p>
            <a:pPr marL="1041400" lvl="1" indent="-571500" algn="just">
              <a:spcBef>
                <a:spcPts val="100"/>
              </a:spcBef>
              <a:buFont typeface="Arial" panose="020B0604020202020204" pitchFamily="34" charset="0"/>
              <a:buChar char="•"/>
            </a:pPr>
            <a:r>
              <a:rPr lang="ja-JP" altLang="en-US" sz="3600" spc="55">
                <a:solidFill>
                  <a:schemeClr val="bg1">
                    <a:lumMod val="85000"/>
                  </a:schemeClr>
                </a:solidFill>
                <a:latin typeface="Microsoft Sans Serif"/>
                <a:cs typeface="Microsoft Sans Serif"/>
              </a:rPr>
              <a:t>チュートリアル</a:t>
            </a:r>
            <a:endParaRPr lang="en-US" altLang="ja-JP" sz="3600" spc="55" dirty="0">
              <a:solidFill>
                <a:schemeClr val="bg1">
                  <a:lumMod val="85000"/>
                </a:schemeClr>
              </a:solidFill>
              <a:latin typeface="Microsoft Sans Serif"/>
              <a:cs typeface="Microsoft Sans Serif"/>
            </a:endParaRPr>
          </a:p>
          <a:p>
            <a:pPr marL="1041400" lvl="1" indent="-571500" algn="just">
              <a:spcBef>
                <a:spcPts val="100"/>
              </a:spcBef>
              <a:buFont typeface="Arial" panose="020B0604020202020204" pitchFamily="34" charset="0"/>
              <a:buChar char="•"/>
            </a:pPr>
            <a:r>
              <a:rPr lang="ja-JP" altLang="en-US" sz="3600" spc="55">
                <a:solidFill>
                  <a:schemeClr val="bg1">
                    <a:lumMod val="85000"/>
                  </a:schemeClr>
                </a:solidFill>
                <a:latin typeface="Microsoft Sans Serif"/>
                <a:cs typeface="Microsoft Sans Serif"/>
              </a:rPr>
              <a:t>コントリビュータ向け内部資料</a:t>
            </a:r>
            <a:endParaRPr lang="en-US" altLang="ja-JP" sz="3600" spc="55" dirty="0">
              <a:solidFill>
                <a:schemeClr val="bg1">
                  <a:lumMod val="85000"/>
                </a:schemeClr>
              </a:solidFill>
              <a:latin typeface="Microsoft Sans Serif"/>
              <a:cs typeface="Microsoft Sans Serif"/>
            </a:endParaRPr>
          </a:p>
          <a:p>
            <a:pPr marL="1041400" lvl="1" indent="-571500" algn="just">
              <a:spcBef>
                <a:spcPts val="100"/>
              </a:spcBef>
              <a:buFont typeface="Arial" panose="020B0604020202020204" pitchFamily="34" charset="0"/>
              <a:buChar char="•"/>
            </a:pPr>
            <a:endParaRPr lang="en-US" altLang="ja-JP" sz="3600" spc="55" dirty="0">
              <a:solidFill>
                <a:schemeClr val="bg1">
                  <a:lumMod val="85000"/>
                </a:schemeClr>
              </a:solidFill>
              <a:latin typeface="Microsoft Sans Serif"/>
              <a:cs typeface="Microsoft Sans Serif"/>
            </a:endParaRPr>
          </a:p>
        </p:txBody>
      </p:sp>
      <p:sp>
        <p:nvSpPr>
          <p:cNvPr id="4" name="object 4"/>
          <p:cNvSpPr/>
          <p:nvPr/>
        </p:nvSpPr>
        <p:spPr>
          <a:xfrm>
            <a:off x="953736" y="956429"/>
            <a:ext cx="19050" cy="8382000"/>
          </a:xfrm>
          <a:custGeom>
            <a:avLst/>
            <a:gdLst/>
            <a:ahLst/>
            <a:cxnLst/>
            <a:rect l="l" t="t" r="r" b="b"/>
            <a:pathLst>
              <a:path w="19050" h="8382000">
                <a:moveTo>
                  <a:pt x="19050" y="8382000"/>
                </a:moveTo>
                <a:lnTo>
                  <a:pt x="0" y="8382000"/>
                </a:lnTo>
                <a:lnTo>
                  <a:pt x="0" y="0"/>
                </a:lnTo>
                <a:lnTo>
                  <a:pt x="19050" y="0"/>
                </a:lnTo>
                <a:lnTo>
                  <a:pt x="19050" y="8382000"/>
                </a:lnTo>
                <a:close/>
              </a:path>
            </a:pathLst>
          </a:custGeom>
          <a:solidFill>
            <a:srgbClr val="9B81BB">
              <a:alpha val="29798"/>
            </a:srgbClr>
          </a:solidFill>
        </p:spPr>
        <p:txBody>
          <a:bodyPr wrap="square" lIns="0" tIns="0" rIns="0" bIns="0" rtlCol="0"/>
          <a:lstStyle/>
          <a:p>
            <a:endParaRPr/>
          </a:p>
        </p:txBody>
      </p:sp>
      <p:sp>
        <p:nvSpPr>
          <p:cNvPr id="9" name="object 9"/>
          <p:cNvSpPr txBox="1">
            <a:spLocks noGrp="1"/>
          </p:cNvSpPr>
          <p:nvPr>
            <p:ph type="sldNum" sz="quarter" idx="7"/>
          </p:nvPr>
        </p:nvSpPr>
        <p:spPr>
          <a:xfrm>
            <a:off x="17693162" y="9609511"/>
            <a:ext cx="366237" cy="330218"/>
          </a:xfrm>
          <a:prstGeom prst="rect">
            <a:avLst/>
          </a:prstGeom>
        </p:spPr>
        <p:txBody>
          <a:bodyPr vert="horz" wrap="square" lIns="0" tIns="29844" rIns="0" bIns="0" rtlCol="0">
            <a:spAutoFit/>
          </a:bodyPr>
          <a:lstStyle/>
          <a:p>
            <a:pPr marL="38100">
              <a:lnSpc>
                <a:spcPct val="100000"/>
              </a:lnSpc>
              <a:spcBef>
                <a:spcPts val="234"/>
              </a:spcBef>
            </a:pPr>
            <a:fld id="{81D60167-4931-47E6-BA6A-407CBD079E47}" type="slidenum">
              <a:rPr spc="30" dirty="0"/>
              <a:t>29</a:t>
            </a:fld>
            <a:endParaRPr spc="30"/>
          </a:p>
        </p:txBody>
      </p:sp>
    </p:spTree>
    <p:extLst>
      <p:ext uri="{BB962C8B-B14F-4D97-AF65-F5344CB8AC3E}">
        <p14:creationId xmlns:p14="http://schemas.microsoft.com/office/powerpoint/2010/main" val="688524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11300" y="981615"/>
            <a:ext cx="9216390" cy="756920"/>
          </a:xfrm>
          <a:prstGeom prst="rect">
            <a:avLst/>
          </a:prstGeom>
        </p:spPr>
        <p:txBody>
          <a:bodyPr vert="horz" wrap="square" lIns="0" tIns="12700" rIns="0" bIns="0" rtlCol="0">
            <a:spAutoFit/>
          </a:bodyPr>
          <a:lstStyle/>
          <a:p>
            <a:pPr marL="12700">
              <a:lnSpc>
                <a:spcPct val="100000"/>
              </a:lnSpc>
              <a:spcBef>
                <a:spcPts val="100"/>
              </a:spcBef>
            </a:pPr>
            <a:r>
              <a:rPr lang="en-US" sz="4800" spc="-20" dirty="0">
                <a:latin typeface="+mj-ea"/>
              </a:rPr>
              <a:t>自己紹介</a:t>
            </a:r>
            <a:endParaRPr sz="4800" dirty="0">
              <a:latin typeface="+mj-ea"/>
            </a:endParaRPr>
          </a:p>
        </p:txBody>
      </p:sp>
      <p:sp>
        <p:nvSpPr>
          <p:cNvPr id="3" name="object 3"/>
          <p:cNvSpPr txBox="1"/>
          <p:nvPr/>
        </p:nvSpPr>
        <p:spPr>
          <a:xfrm>
            <a:off x="1511300" y="2401254"/>
            <a:ext cx="15101569" cy="6152966"/>
          </a:xfrm>
          <a:prstGeom prst="rect">
            <a:avLst/>
          </a:prstGeom>
        </p:spPr>
        <p:txBody>
          <a:bodyPr vert="horz" wrap="square" lIns="0" tIns="12700" rIns="0" bIns="0" rtlCol="0">
            <a:spAutoFit/>
          </a:bodyPr>
          <a:lstStyle/>
          <a:p>
            <a:pPr marL="12700" algn="just">
              <a:lnSpc>
                <a:spcPct val="150000"/>
              </a:lnSpc>
              <a:spcBef>
                <a:spcPts val="100"/>
              </a:spcBef>
            </a:pPr>
            <a:r>
              <a:rPr lang="ja-JP" altLang="en-US" sz="4400" spc="35">
                <a:solidFill>
                  <a:schemeClr val="bg1">
                    <a:lumMod val="95000"/>
                  </a:schemeClr>
                </a:solidFill>
                <a:latin typeface="Microsoft Sans Serif"/>
                <a:cs typeface="Microsoft Sans Serif"/>
              </a:rPr>
              <a:t>名前</a:t>
            </a:r>
            <a:r>
              <a:rPr lang="en-US" altLang="ja-JP" sz="4400" spc="35" dirty="0">
                <a:solidFill>
                  <a:schemeClr val="bg1">
                    <a:lumMod val="95000"/>
                  </a:schemeClr>
                </a:solidFill>
                <a:latin typeface="Microsoft Sans Serif"/>
                <a:cs typeface="Microsoft Sans Serif"/>
              </a:rPr>
              <a:t>: </a:t>
            </a:r>
            <a:r>
              <a:rPr lang="ja-JP" altLang="en-US" sz="4400" spc="35">
                <a:solidFill>
                  <a:schemeClr val="bg1">
                    <a:lumMod val="95000"/>
                  </a:schemeClr>
                </a:solidFill>
                <a:latin typeface="Microsoft Sans Serif"/>
                <a:cs typeface="Microsoft Sans Serif"/>
              </a:rPr>
              <a:t>芝山駿介</a:t>
            </a:r>
            <a:endParaRPr lang="en-US" altLang="ja-JP" sz="4400" spc="35" dirty="0">
              <a:solidFill>
                <a:schemeClr val="bg1">
                  <a:lumMod val="95000"/>
                </a:schemeClr>
              </a:solidFill>
              <a:latin typeface="Microsoft Sans Serif"/>
              <a:cs typeface="Microsoft Sans Serif"/>
            </a:endParaRPr>
          </a:p>
          <a:p>
            <a:pPr marL="12700" algn="just">
              <a:lnSpc>
                <a:spcPct val="150000"/>
              </a:lnSpc>
              <a:spcBef>
                <a:spcPts val="100"/>
              </a:spcBef>
            </a:pPr>
            <a:r>
              <a:rPr lang="ja-JP" altLang="en-US" sz="4400" spc="35">
                <a:solidFill>
                  <a:schemeClr val="bg1">
                    <a:lumMod val="95000"/>
                  </a:schemeClr>
                </a:solidFill>
                <a:latin typeface="Microsoft Sans Serif"/>
                <a:cs typeface="Microsoft Sans Serif"/>
              </a:rPr>
              <a:t>所属</a:t>
            </a:r>
            <a:r>
              <a:rPr lang="en-US" altLang="ja-JP" sz="4400" spc="35" dirty="0">
                <a:solidFill>
                  <a:schemeClr val="bg1">
                    <a:lumMod val="95000"/>
                  </a:schemeClr>
                </a:solidFill>
                <a:latin typeface="Microsoft Sans Serif"/>
                <a:cs typeface="Microsoft Sans Serif"/>
              </a:rPr>
              <a:t>: </a:t>
            </a:r>
            <a:r>
              <a:rPr lang="ja-JP" altLang="en-US" sz="4400" spc="35">
                <a:solidFill>
                  <a:schemeClr val="bg1">
                    <a:lumMod val="95000"/>
                  </a:schemeClr>
                </a:solidFill>
                <a:latin typeface="Microsoft Sans Serif"/>
                <a:cs typeface="Microsoft Sans Serif"/>
              </a:rPr>
              <a:t>早稲田大学先進理工学部物理学科</a:t>
            </a:r>
            <a:r>
              <a:rPr lang="en-US" altLang="ja-JP" sz="4400" spc="35" dirty="0">
                <a:solidFill>
                  <a:schemeClr val="bg1">
                    <a:lumMod val="95000"/>
                  </a:schemeClr>
                </a:solidFill>
                <a:latin typeface="Microsoft Sans Serif"/>
                <a:cs typeface="Microsoft Sans Serif"/>
              </a:rPr>
              <a:t>4</a:t>
            </a:r>
            <a:r>
              <a:rPr lang="ja-JP" altLang="en-US" sz="4400" spc="35">
                <a:solidFill>
                  <a:schemeClr val="bg1">
                    <a:lumMod val="95000"/>
                  </a:schemeClr>
                </a:solidFill>
                <a:latin typeface="Microsoft Sans Serif"/>
                <a:cs typeface="Microsoft Sans Serif"/>
              </a:rPr>
              <a:t>年</a:t>
            </a:r>
            <a:endParaRPr lang="en-US" altLang="ja-JP" sz="4400" spc="35" dirty="0">
              <a:solidFill>
                <a:schemeClr val="bg1">
                  <a:lumMod val="95000"/>
                </a:schemeClr>
              </a:solidFill>
              <a:latin typeface="Microsoft Sans Serif"/>
              <a:cs typeface="Microsoft Sans Serif"/>
            </a:endParaRPr>
          </a:p>
          <a:p>
            <a:pPr marL="12700" algn="just">
              <a:lnSpc>
                <a:spcPct val="150000"/>
              </a:lnSpc>
              <a:spcBef>
                <a:spcPts val="100"/>
              </a:spcBef>
            </a:pPr>
            <a:r>
              <a:rPr lang="ja-JP" altLang="en-US" sz="4400" spc="35">
                <a:solidFill>
                  <a:schemeClr val="bg1">
                    <a:lumMod val="95000"/>
                  </a:schemeClr>
                </a:solidFill>
                <a:latin typeface="Microsoft Sans Serif"/>
                <a:cs typeface="Microsoft Sans Serif"/>
              </a:rPr>
              <a:t>興味</a:t>
            </a:r>
            <a:r>
              <a:rPr lang="en-US" altLang="ja-JP" sz="4400" spc="35" dirty="0">
                <a:solidFill>
                  <a:schemeClr val="bg1">
                    <a:lumMod val="95000"/>
                  </a:schemeClr>
                </a:solidFill>
                <a:latin typeface="Microsoft Sans Serif"/>
                <a:cs typeface="Microsoft Sans Serif"/>
              </a:rPr>
              <a:t>: </a:t>
            </a:r>
            <a:r>
              <a:rPr lang="ja-JP" altLang="en-US" sz="4400" spc="35">
                <a:solidFill>
                  <a:schemeClr val="bg1">
                    <a:lumMod val="95000"/>
                  </a:schemeClr>
                </a:solidFill>
                <a:latin typeface="Microsoft Sans Serif"/>
                <a:cs typeface="Microsoft Sans Serif"/>
              </a:rPr>
              <a:t>物理学、プログラミング言語</a:t>
            </a:r>
            <a:endParaRPr lang="en-US" altLang="ja-JP" sz="4400" spc="35" dirty="0">
              <a:solidFill>
                <a:schemeClr val="bg1">
                  <a:lumMod val="95000"/>
                </a:schemeClr>
              </a:solidFill>
              <a:latin typeface="Microsoft Sans Serif"/>
              <a:cs typeface="Microsoft Sans Serif"/>
            </a:endParaRPr>
          </a:p>
          <a:p>
            <a:pPr marL="12700" algn="just">
              <a:lnSpc>
                <a:spcPct val="150000"/>
              </a:lnSpc>
              <a:spcBef>
                <a:spcPts val="100"/>
              </a:spcBef>
            </a:pPr>
            <a:r>
              <a:rPr lang="en-US" altLang="ja-JP" sz="4400" spc="35" dirty="0">
                <a:solidFill>
                  <a:schemeClr val="bg1">
                    <a:lumMod val="95000"/>
                  </a:schemeClr>
                </a:solidFill>
                <a:latin typeface="Microsoft Sans Serif"/>
                <a:cs typeface="Microsoft Sans Serif"/>
              </a:rPr>
              <a:t>GitHub: </a:t>
            </a:r>
            <a:r>
              <a:rPr lang="en-US" altLang="ja-JP" sz="4400" spc="35" dirty="0">
                <a:solidFill>
                  <a:schemeClr val="bg1">
                    <a:lumMod val="95000"/>
                  </a:schemeClr>
                </a:solidFill>
                <a:latin typeface="Microsoft Sans Serif"/>
                <a:cs typeface="Microsoft Sans Serif"/>
                <a:hlinkClick r:id="rId2"/>
              </a:rPr>
              <a:t>mtshiba</a:t>
            </a:r>
            <a:endParaRPr lang="en-US" altLang="ja-JP" sz="4400" spc="35" dirty="0">
              <a:solidFill>
                <a:schemeClr val="bg1">
                  <a:lumMod val="95000"/>
                </a:schemeClr>
              </a:solidFill>
              <a:latin typeface="Microsoft Sans Serif"/>
              <a:cs typeface="Microsoft Sans Serif"/>
            </a:endParaRPr>
          </a:p>
          <a:p>
            <a:pPr marL="12700" algn="just">
              <a:lnSpc>
                <a:spcPct val="150000"/>
              </a:lnSpc>
              <a:spcBef>
                <a:spcPts val="100"/>
              </a:spcBef>
            </a:pPr>
            <a:r>
              <a:rPr lang="en-US" altLang="ja-JP" sz="4400" spc="35" dirty="0">
                <a:solidFill>
                  <a:schemeClr val="bg1">
                    <a:lumMod val="95000"/>
                  </a:schemeClr>
                </a:solidFill>
                <a:latin typeface="Microsoft Sans Serif"/>
                <a:cs typeface="Microsoft Sans Serif"/>
              </a:rPr>
              <a:t>Twitter</a:t>
            </a:r>
            <a:r>
              <a:rPr lang="en-US" altLang="ja-JP" sz="3600" spc="35" dirty="0">
                <a:solidFill>
                  <a:srgbClr val="36374B"/>
                </a:solidFill>
                <a:latin typeface="Microsoft Sans Serif"/>
                <a:cs typeface="Microsoft Sans Serif"/>
              </a:rPr>
              <a:t>(X)</a:t>
            </a:r>
            <a:r>
              <a:rPr lang="en-US" altLang="ja-JP" sz="4400" spc="35" dirty="0">
                <a:solidFill>
                  <a:schemeClr val="bg1">
                    <a:lumMod val="95000"/>
                  </a:schemeClr>
                </a:solidFill>
                <a:latin typeface="Microsoft Sans Serif"/>
                <a:cs typeface="Microsoft Sans Serif"/>
              </a:rPr>
              <a:t>: </a:t>
            </a:r>
            <a:r>
              <a:rPr lang="en-US" altLang="ja-JP" sz="4400" spc="35" dirty="0">
                <a:solidFill>
                  <a:schemeClr val="bg1">
                    <a:lumMod val="95000"/>
                  </a:schemeClr>
                </a:solidFill>
                <a:latin typeface="Microsoft Sans Serif"/>
                <a:cs typeface="Microsoft Sans Serif"/>
                <a:hlinkClick r:id="rId3"/>
              </a:rPr>
              <a:t>@s_sbym</a:t>
            </a:r>
            <a:endParaRPr lang="en-US" altLang="ja-JP" sz="4400" spc="35" dirty="0">
              <a:solidFill>
                <a:schemeClr val="bg1">
                  <a:lumMod val="95000"/>
                </a:schemeClr>
              </a:solidFill>
              <a:latin typeface="Microsoft Sans Serif"/>
              <a:cs typeface="Microsoft Sans Serif"/>
            </a:endParaRPr>
          </a:p>
          <a:p>
            <a:pPr marL="12700" algn="just">
              <a:lnSpc>
                <a:spcPct val="100000"/>
              </a:lnSpc>
              <a:spcBef>
                <a:spcPts val="100"/>
              </a:spcBef>
            </a:pPr>
            <a:endParaRPr lang="en-US" altLang="ja-JP" sz="3200" spc="35" dirty="0">
              <a:solidFill>
                <a:schemeClr val="bg1">
                  <a:lumMod val="95000"/>
                </a:schemeClr>
              </a:solidFill>
              <a:latin typeface="Microsoft Sans Serif"/>
              <a:cs typeface="Microsoft Sans Serif"/>
            </a:endParaRPr>
          </a:p>
          <a:p>
            <a:pPr marL="12700" algn="just">
              <a:lnSpc>
                <a:spcPct val="100000"/>
              </a:lnSpc>
              <a:spcBef>
                <a:spcPts val="100"/>
              </a:spcBef>
            </a:pPr>
            <a:endParaRPr lang="en-US" altLang="ja-JP" sz="3200" spc="35" dirty="0">
              <a:solidFill>
                <a:schemeClr val="bg1">
                  <a:lumMod val="95000"/>
                </a:schemeClr>
              </a:solidFill>
              <a:latin typeface="Microsoft Sans Serif"/>
              <a:cs typeface="Microsoft Sans Serif"/>
            </a:endParaRPr>
          </a:p>
        </p:txBody>
      </p:sp>
      <p:sp>
        <p:nvSpPr>
          <p:cNvPr id="4" name="object 4"/>
          <p:cNvSpPr/>
          <p:nvPr/>
        </p:nvSpPr>
        <p:spPr>
          <a:xfrm>
            <a:off x="953736" y="956429"/>
            <a:ext cx="19050" cy="8382000"/>
          </a:xfrm>
          <a:custGeom>
            <a:avLst/>
            <a:gdLst/>
            <a:ahLst/>
            <a:cxnLst/>
            <a:rect l="l" t="t" r="r" b="b"/>
            <a:pathLst>
              <a:path w="19050" h="8382000">
                <a:moveTo>
                  <a:pt x="19050" y="8382000"/>
                </a:moveTo>
                <a:lnTo>
                  <a:pt x="0" y="8382000"/>
                </a:lnTo>
                <a:lnTo>
                  <a:pt x="0" y="0"/>
                </a:lnTo>
                <a:lnTo>
                  <a:pt x="19050" y="0"/>
                </a:lnTo>
                <a:lnTo>
                  <a:pt x="19050" y="8382000"/>
                </a:lnTo>
                <a:close/>
              </a:path>
            </a:pathLst>
          </a:custGeom>
          <a:solidFill>
            <a:srgbClr val="9B81BB">
              <a:alpha val="29798"/>
            </a:srgbClr>
          </a:solidFill>
        </p:spPr>
        <p:txBody>
          <a:bodyPr wrap="square" lIns="0" tIns="0" rIns="0" bIns="0" rtlCol="0"/>
          <a:lstStyle/>
          <a:p>
            <a:endParaRPr/>
          </a:p>
        </p:txBody>
      </p:sp>
      <p:sp>
        <p:nvSpPr>
          <p:cNvPr id="9" name="object 9"/>
          <p:cNvSpPr txBox="1">
            <a:spLocks noGrp="1"/>
          </p:cNvSpPr>
          <p:nvPr>
            <p:ph type="sldNum" sz="quarter" idx="7"/>
          </p:nvPr>
        </p:nvSpPr>
        <p:spPr>
          <a:prstGeom prst="rect">
            <a:avLst/>
          </a:prstGeom>
        </p:spPr>
        <p:txBody>
          <a:bodyPr vert="horz" wrap="square" lIns="0" tIns="29844" rIns="0" bIns="0" rtlCol="0">
            <a:spAutoFit/>
          </a:bodyPr>
          <a:lstStyle/>
          <a:p>
            <a:pPr marL="38100">
              <a:lnSpc>
                <a:spcPct val="100000"/>
              </a:lnSpc>
              <a:spcBef>
                <a:spcPts val="234"/>
              </a:spcBef>
            </a:pPr>
            <a:fld id="{81D60167-4931-47E6-BA6A-407CBD079E47}" type="slidenum">
              <a:rPr spc="30" dirty="0"/>
              <a:t>3</a:t>
            </a:fld>
            <a:endParaRPr spc="30"/>
          </a:p>
        </p:txBody>
      </p:sp>
      <p:pic>
        <p:nvPicPr>
          <p:cNvPr id="11" name="図 10" descr="巣蜜 が含まれている画像&#10;&#10;自動的に生成された説明">
            <a:extLst>
              <a:ext uri="{FF2B5EF4-FFF2-40B4-BE49-F238E27FC236}">
                <a16:creationId xmlns:a16="http://schemas.microsoft.com/office/drawing/2014/main" id="{4059BC4D-FCE7-3BF2-C851-D2CDCD239CD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519183" y="3229730"/>
            <a:ext cx="5283200" cy="5524500"/>
          </a:xfrm>
          <a:prstGeom prst="rect">
            <a:avLst/>
          </a:prstGeom>
        </p:spPr>
      </p:pic>
    </p:spTree>
    <p:extLst>
      <p:ext uri="{BB962C8B-B14F-4D97-AF65-F5344CB8AC3E}">
        <p14:creationId xmlns:p14="http://schemas.microsoft.com/office/powerpoint/2010/main" val="98255241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981450" y="8381178"/>
            <a:ext cx="19050" cy="952500"/>
          </a:xfrm>
          <a:custGeom>
            <a:avLst/>
            <a:gdLst/>
            <a:ahLst/>
            <a:cxnLst/>
            <a:rect l="l" t="t" r="r" b="b"/>
            <a:pathLst>
              <a:path w="19050" h="952500">
                <a:moveTo>
                  <a:pt x="19050" y="952499"/>
                </a:moveTo>
                <a:lnTo>
                  <a:pt x="0" y="952499"/>
                </a:lnTo>
                <a:lnTo>
                  <a:pt x="0" y="0"/>
                </a:lnTo>
                <a:lnTo>
                  <a:pt x="19050" y="0"/>
                </a:lnTo>
                <a:lnTo>
                  <a:pt x="19050" y="952499"/>
                </a:lnTo>
                <a:close/>
              </a:path>
            </a:pathLst>
          </a:custGeom>
          <a:solidFill>
            <a:srgbClr val="9B81BB">
              <a:alpha val="29798"/>
            </a:srgbClr>
          </a:solidFill>
        </p:spPr>
        <p:txBody>
          <a:bodyPr wrap="square" lIns="0" tIns="0" rIns="0" bIns="0" rtlCol="0"/>
          <a:lstStyle/>
          <a:p>
            <a:endParaRPr/>
          </a:p>
        </p:txBody>
      </p:sp>
      <p:sp>
        <p:nvSpPr>
          <p:cNvPr id="3" name="object 3"/>
          <p:cNvSpPr txBox="1"/>
          <p:nvPr/>
        </p:nvSpPr>
        <p:spPr>
          <a:xfrm>
            <a:off x="4251665" y="8379875"/>
            <a:ext cx="2793365" cy="953466"/>
          </a:xfrm>
          <a:prstGeom prst="rect">
            <a:avLst/>
          </a:prstGeom>
        </p:spPr>
        <p:txBody>
          <a:bodyPr vert="horz" wrap="square" lIns="0" tIns="111125" rIns="0" bIns="0" rtlCol="0">
            <a:spAutoFit/>
          </a:bodyPr>
          <a:lstStyle/>
          <a:p>
            <a:pPr marL="12700">
              <a:lnSpc>
                <a:spcPct val="100000"/>
              </a:lnSpc>
              <a:spcBef>
                <a:spcPts val="875"/>
              </a:spcBef>
            </a:pPr>
            <a:r>
              <a:rPr lang="ja-JP" altLang="en-US" sz="2400" spc="110">
                <a:solidFill>
                  <a:srgbClr val="FFFFFF"/>
                </a:solidFill>
                <a:latin typeface="Microsoft Sans Serif"/>
                <a:cs typeface="Microsoft Sans Serif"/>
              </a:rPr>
              <a:t>提案者</a:t>
            </a:r>
            <a:endParaRPr sz="2400">
              <a:latin typeface="Microsoft Sans Serif"/>
              <a:cs typeface="Microsoft Sans Serif"/>
            </a:endParaRPr>
          </a:p>
          <a:p>
            <a:pPr marL="15240">
              <a:lnSpc>
                <a:spcPct val="100000"/>
              </a:lnSpc>
              <a:spcBef>
                <a:spcPts val="840"/>
              </a:spcBef>
              <a:tabLst>
                <a:tab pos="1856739" algn="l"/>
              </a:tabLst>
            </a:pPr>
            <a:r>
              <a:rPr lang="ja-JP" altLang="en-US" sz="2400" spc="-250">
                <a:solidFill>
                  <a:srgbClr val="9B81BB"/>
                </a:solidFill>
                <a:latin typeface="Microsoft Sans Serif"/>
                <a:cs typeface="Microsoft Sans Serif"/>
              </a:rPr>
              <a:t>芝山駿介</a:t>
            </a:r>
            <a:endParaRPr sz="2400">
              <a:latin typeface="Microsoft Sans Serif"/>
              <a:cs typeface="Microsoft Sans Serif"/>
            </a:endParaRPr>
          </a:p>
        </p:txBody>
      </p:sp>
      <p:sp>
        <p:nvSpPr>
          <p:cNvPr id="4" name="object 4"/>
          <p:cNvSpPr/>
          <p:nvPr/>
        </p:nvSpPr>
        <p:spPr>
          <a:xfrm>
            <a:off x="10648950" y="8381820"/>
            <a:ext cx="19050" cy="952500"/>
          </a:xfrm>
          <a:custGeom>
            <a:avLst/>
            <a:gdLst/>
            <a:ahLst/>
            <a:cxnLst/>
            <a:rect l="l" t="t" r="r" b="b"/>
            <a:pathLst>
              <a:path w="19050" h="952500">
                <a:moveTo>
                  <a:pt x="19050" y="952499"/>
                </a:moveTo>
                <a:lnTo>
                  <a:pt x="0" y="952499"/>
                </a:lnTo>
                <a:lnTo>
                  <a:pt x="0" y="0"/>
                </a:lnTo>
                <a:lnTo>
                  <a:pt x="19050" y="0"/>
                </a:lnTo>
                <a:lnTo>
                  <a:pt x="19050" y="952499"/>
                </a:lnTo>
                <a:close/>
              </a:path>
            </a:pathLst>
          </a:custGeom>
          <a:solidFill>
            <a:srgbClr val="9B81BB">
              <a:alpha val="29798"/>
            </a:srgbClr>
          </a:solidFill>
        </p:spPr>
        <p:txBody>
          <a:bodyPr wrap="square" lIns="0" tIns="0" rIns="0" bIns="0" rtlCol="0"/>
          <a:lstStyle/>
          <a:p>
            <a:endParaRPr/>
          </a:p>
        </p:txBody>
      </p:sp>
      <p:sp>
        <p:nvSpPr>
          <p:cNvPr id="5" name="object 5"/>
          <p:cNvSpPr txBox="1"/>
          <p:nvPr/>
        </p:nvSpPr>
        <p:spPr>
          <a:xfrm>
            <a:off x="10922000" y="8374554"/>
            <a:ext cx="2371725" cy="972060"/>
          </a:xfrm>
          <a:prstGeom prst="rect">
            <a:avLst/>
          </a:prstGeom>
        </p:spPr>
        <p:txBody>
          <a:bodyPr vert="horz" wrap="square" lIns="0" tIns="116839" rIns="0" bIns="0" rtlCol="0">
            <a:spAutoFit/>
          </a:bodyPr>
          <a:lstStyle/>
          <a:p>
            <a:pPr marL="12700">
              <a:lnSpc>
                <a:spcPct val="100000"/>
              </a:lnSpc>
              <a:spcBef>
                <a:spcPts val="919"/>
              </a:spcBef>
            </a:pPr>
            <a:r>
              <a:rPr lang="ja-JP" altLang="en-US" sz="2400" spc="60">
                <a:solidFill>
                  <a:srgbClr val="FFFFFF"/>
                </a:solidFill>
                <a:latin typeface="Microsoft Sans Serif"/>
                <a:cs typeface="Microsoft Sans Serif"/>
              </a:rPr>
              <a:t>発表日</a:t>
            </a:r>
            <a:endParaRPr sz="2400" dirty="0">
              <a:latin typeface="Microsoft Sans Serif"/>
              <a:cs typeface="Microsoft Sans Serif"/>
            </a:endParaRPr>
          </a:p>
          <a:p>
            <a:pPr marL="12700">
              <a:lnSpc>
                <a:spcPct val="100000"/>
              </a:lnSpc>
              <a:spcBef>
                <a:spcPts val="880"/>
              </a:spcBef>
              <a:tabLst>
                <a:tab pos="1560830" algn="l"/>
              </a:tabLst>
            </a:pPr>
            <a:r>
              <a:rPr lang="en-US" sz="2400" spc="-120" dirty="0">
                <a:solidFill>
                  <a:srgbClr val="9B81BB"/>
                </a:solidFill>
                <a:latin typeface="Microsoft Sans Serif"/>
                <a:cs typeface="Microsoft Sans Serif"/>
              </a:rPr>
              <a:t>2023 / 11/ 26</a:t>
            </a:r>
            <a:endParaRPr sz="2400" dirty="0">
              <a:latin typeface="Microsoft Sans Serif"/>
              <a:cs typeface="Microsoft Sans Serif"/>
            </a:endParaRPr>
          </a:p>
        </p:txBody>
      </p:sp>
      <p:sp>
        <p:nvSpPr>
          <p:cNvPr id="9" name="object 9">
            <a:extLst>
              <a:ext uri="{FF2B5EF4-FFF2-40B4-BE49-F238E27FC236}">
                <a16:creationId xmlns:a16="http://schemas.microsoft.com/office/drawing/2014/main" id="{7279DF5D-C466-52A5-2849-77280054EF7B}"/>
              </a:ext>
            </a:extLst>
          </p:cNvPr>
          <p:cNvSpPr txBox="1">
            <a:spLocks noGrp="1"/>
          </p:cNvSpPr>
          <p:nvPr>
            <p:ph type="sldNum" sz="quarter" idx="7"/>
          </p:nvPr>
        </p:nvSpPr>
        <p:spPr>
          <a:xfrm>
            <a:off x="17693162" y="9609511"/>
            <a:ext cx="366237" cy="330218"/>
          </a:xfrm>
          <a:prstGeom prst="rect">
            <a:avLst/>
          </a:prstGeom>
        </p:spPr>
        <p:txBody>
          <a:bodyPr vert="horz" wrap="square" lIns="0" tIns="29844" rIns="0" bIns="0" rtlCol="0">
            <a:spAutoFit/>
          </a:bodyPr>
          <a:lstStyle/>
          <a:p>
            <a:pPr marL="38100">
              <a:lnSpc>
                <a:spcPct val="100000"/>
              </a:lnSpc>
              <a:spcBef>
                <a:spcPts val="234"/>
              </a:spcBef>
            </a:pPr>
            <a:fld id="{81D60167-4931-47E6-BA6A-407CBD079E47}" type="slidenum">
              <a:rPr spc="30" dirty="0"/>
              <a:t>30</a:t>
            </a:fld>
            <a:endParaRPr spc="30"/>
          </a:p>
        </p:txBody>
      </p:sp>
      <p:sp>
        <p:nvSpPr>
          <p:cNvPr id="13" name="object 4">
            <a:extLst>
              <a:ext uri="{FF2B5EF4-FFF2-40B4-BE49-F238E27FC236}">
                <a16:creationId xmlns:a16="http://schemas.microsoft.com/office/drawing/2014/main" id="{35C29F35-58DD-0626-154D-ED1677BC2254}"/>
              </a:ext>
            </a:extLst>
          </p:cNvPr>
          <p:cNvSpPr txBox="1"/>
          <p:nvPr/>
        </p:nvSpPr>
        <p:spPr>
          <a:xfrm>
            <a:off x="8849124" y="987425"/>
            <a:ext cx="536575" cy="345440"/>
          </a:xfrm>
          <a:prstGeom prst="rect">
            <a:avLst/>
          </a:prstGeom>
        </p:spPr>
        <p:txBody>
          <a:bodyPr vert="horz" wrap="square" lIns="0" tIns="12700" rIns="0" bIns="0" rtlCol="0">
            <a:spAutoFit/>
          </a:bodyPr>
          <a:lstStyle/>
          <a:p>
            <a:pPr marL="12700">
              <a:lnSpc>
                <a:spcPct val="100000"/>
              </a:lnSpc>
              <a:spcBef>
                <a:spcPts val="100"/>
              </a:spcBef>
            </a:pPr>
            <a:r>
              <a:rPr sz="2100" spc="-30">
                <a:solidFill>
                  <a:srgbClr val="A1C699"/>
                </a:solidFill>
                <a:latin typeface="Microsoft Sans Serif"/>
                <a:cs typeface="Microsoft Sans Serif"/>
              </a:rPr>
              <a:t>&lt;</a:t>
            </a:r>
            <a:r>
              <a:rPr sz="2100" spc="-140">
                <a:solidFill>
                  <a:srgbClr val="A1C699"/>
                </a:solidFill>
                <a:latin typeface="Microsoft Sans Serif"/>
                <a:cs typeface="Microsoft Sans Serif"/>
              </a:rPr>
              <a:t> </a:t>
            </a:r>
            <a:r>
              <a:rPr sz="2100" spc="195">
                <a:solidFill>
                  <a:srgbClr val="A1C699"/>
                </a:solidFill>
                <a:latin typeface="Microsoft Sans Serif"/>
                <a:cs typeface="Microsoft Sans Serif"/>
              </a:rPr>
              <a:t>/</a:t>
            </a:r>
            <a:r>
              <a:rPr sz="2100" spc="-140">
                <a:solidFill>
                  <a:srgbClr val="A1C699"/>
                </a:solidFill>
                <a:latin typeface="Microsoft Sans Serif"/>
                <a:cs typeface="Microsoft Sans Serif"/>
              </a:rPr>
              <a:t> </a:t>
            </a:r>
            <a:r>
              <a:rPr sz="2100" spc="-30">
                <a:solidFill>
                  <a:srgbClr val="A1C699"/>
                </a:solidFill>
                <a:latin typeface="Microsoft Sans Serif"/>
                <a:cs typeface="Microsoft Sans Serif"/>
              </a:rPr>
              <a:t>&gt;</a:t>
            </a:r>
            <a:endParaRPr sz="2100">
              <a:latin typeface="Microsoft Sans Serif"/>
              <a:cs typeface="Microsoft Sans Serif"/>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11300" y="981615"/>
            <a:ext cx="9216390" cy="751488"/>
          </a:xfrm>
          <a:prstGeom prst="rect">
            <a:avLst/>
          </a:prstGeom>
        </p:spPr>
        <p:txBody>
          <a:bodyPr vert="horz" wrap="square" lIns="0" tIns="12700" rIns="0" bIns="0" rtlCol="0">
            <a:spAutoFit/>
          </a:bodyPr>
          <a:lstStyle/>
          <a:p>
            <a:pPr marL="12700">
              <a:lnSpc>
                <a:spcPct val="100000"/>
              </a:lnSpc>
              <a:spcBef>
                <a:spcPts val="100"/>
              </a:spcBef>
            </a:pPr>
            <a:r>
              <a:rPr lang="ja-JP" altLang="en-US" sz="4800" spc="-20">
                <a:latin typeface="+mj-ea"/>
              </a:rPr>
              <a:t>新言語のコンセプト</a:t>
            </a:r>
            <a:endParaRPr sz="4800">
              <a:latin typeface="+mj-ea"/>
            </a:endParaRPr>
          </a:p>
        </p:txBody>
      </p:sp>
      <p:sp>
        <p:nvSpPr>
          <p:cNvPr id="3" name="object 3"/>
          <p:cNvSpPr txBox="1"/>
          <p:nvPr/>
        </p:nvSpPr>
        <p:spPr>
          <a:xfrm>
            <a:off x="1511300" y="2247900"/>
            <a:ext cx="15101569" cy="3216265"/>
          </a:xfrm>
          <a:prstGeom prst="rect">
            <a:avLst/>
          </a:prstGeom>
        </p:spPr>
        <p:txBody>
          <a:bodyPr vert="horz" wrap="square" lIns="0" tIns="12700" rIns="0" bIns="0" rtlCol="0">
            <a:spAutoFit/>
          </a:bodyPr>
          <a:lstStyle/>
          <a:p>
            <a:pPr marL="12700" algn="just">
              <a:lnSpc>
                <a:spcPct val="100000"/>
              </a:lnSpc>
              <a:spcBef>
                <a:spcPts val="100"/>
              </a:spcBef>
            </a:pPr>
            <a:r>
              <a:rPr lang="ja-JP" altLang="en-US" sz="4400" spc="35">
                <a:solidFill>
                  <a:srgbClr val="9B81BB"/>
                </a:solidFill>
                <a:latin typeface="Microsoft Sans Serif"/>
                <a:cs typeface="Microsoft Sans Serif"/>
              </a:rPr>
              <a:t>健全な静的型システムを持つ</a:t>
            </a:r>
            <a:endParaRPr lang="en-US" altLang="ja-JP" sz="3200" spc="55" dirty="0">
              <a:solidFill>
                <a:schemeClr val="bg1">
                  <a:lumMod val="85000"/>
                </a:schemeClr>
              </a:solidFill>
              <a:latin typeface="Microsoft Sans Serif"/>
              <a:cs typeface="Microsoft Sans Serif"/>
            </a:endParaRPr>
          </a:p>
          <a:p>
            <a:pPr marL="12700" algn="just">
              <a:lnSpc>
                <a:spcPct val="100000"/>
              </a:lnSpc>
              <a:spcBef>
                <a:spcPts val="100"/>
              </a:spcBef>
            </a:pPr>
            <a:endParaRPr lang="en-US" altLang="ja-JP" sz="3200" spc="55" dirty="0">
              <a:solidFill>
                <a:schemeClr val="bg1">
                  <a:lumMod val="85000"/>
                </a:schemeClr>
              </a:solidFill>
              <a:latin typeface="Microsoft Sans Serif"/>
              <a:cs typeface="Microsoft Sans Serif"/>
            </a:endParaRPr>
          </a:p>
          <a:p>
            <a:pPr marL="12700" algn="just">
              <a:lnSpc>
                <a:spcPct val="100000"/>
              </a:lnSpc>
              <a:spcBef>
                <a:spcPts val="100"/>
              </a:spcBef>
            </a:pPr>
            <a:r>
              <a:rPr lang="ja-JP" altLang="en-US" sz="3200" spc="55">
                <a:solidFill>
                  <a:schemeClr val="bg1">
                    <a:lumMod val="85000"/>
                  </a:schemeClr>
                </a:solidFill>
                <a:latin typeface="Microsoft Sans Serif"/>
                <a:cs typeface="Microsoft Sans Serif"/>
              </a:rPr>
              <a:t>また型システムは「健全」であるように設計されており、</a:t>
            </a:r>
            <a:endParaRPr lang="en-US" altLang="ja-JP" sz="3200" spc="55" dirty="0">
              <a:solidFill>
                <a:schemeClr val="bg1">
                  <a:lumMod val="85000"/>
                </a:schemeClr>
              </a:solidFill>
              <a:latin typeface="Microsoft Sans Serif"/>
              <a:cs typeface="Microsoft Sans Serif"/>
            </a:endParaRPr>
          </a:p>
          <a:p>
            <a:pPr marL="12700" algn="just">
              <a:lnSpc>
                <a:spcPct val="100000"/>
              </a:lnSpc>
              <a:spcBef>
                <a:spcPts val="100"/>
              </a:spcBef>
            </a:pPr>
            <a:r>
              <a:rPr lang="ja-JP" altLang="en-US" sz="3200" spc="55">
                <a:solidFill>
                  <a:schemeClr val="bg1">
                    <a:lumMod val="85000"/>
                  </a:schemeClr>
                </a:solidFill>
                <a:latin typeface="Microsoft Sans Serif"/>
                <a:cs typeface="Microsoft Sans Serif"/>
              </a:rPr>
              <a:t>隔離された特殊な関数を使わない限り「おかしくなる」ことはない</a:t>
            </a:r>
            <a:endParaRPr lang="en-US" altLang="ja-JP" sz="3200" spc="55" dirty="0">
              <a:solidFill>
                <a:schemeClr val="bg1">
                  <a:lumMod val="85000"/>
                </a:schemeClr>
              </a:solidFill>
              <a:latin typeface="Microsoft Sans Serif"/>
              <a:cs typeface="Microsoft Sans Serif"/>
            </a:endParaRPr>
          </a:p>
          <a:p>
            <a:pPr marL="12700" algn="just">
              <a:lnSpc>
                <a:spcPct val="100000"/>
              </a:lnSpc>
              <a:spcBef>
                <a:spcPts val="100"/>
              </a:spcBef>
            </a:pPr>
            <a:r>
              <a:rPr lang="en-US" altLang="ja-JP" sz="3200" spc="55" dirty="0">
                <a:solidFill>
                  <a:schemeClr val="bg1">
                    <a:lumMod val="85000"/>
                  </a:schemeClr>
                </a:solidFill>
                <a:latin typeface="Microsoft Sans Serif"/>
                <a:cs typeface="Microsoft Sans Serif"/>
              </a:rPr>
              <a:t>(c.f., TypeScript</a:t>
            </a:r>
            <a:r>
              <a:rPr lang="ja-JP" altLang="en-US" sz="3200" spc="55">
                <a:solidFill>
                  <a:schemeClr val="bg1">
                    <a:lumMod val="85000"/>
                  </a:schemeClr>
                </a:solidFill>
                <a:latin typeface="Microsoft Sans Serif"/>
                <a:cs typeface="Microsoft Sans Serif"/>
              </a:rPr>
              <a:t>の型システムは割と簡単に「おかしくなる」</a:t>
            </a:r>
            <a:r>
              <a:rPr lang="en-US" altLang="ja-JP" sz="3200" spc="55" dirty="0">
                <a:solidFill>
                  <a:schemeClr val="bg1">
                    <a:lumMod val="85000"/>
                  </a:schemeClr>
                </a:solidFill>
                <a:latin typeface="Microsoft Sans Serif"/>
                <a:cs typeface="Microsoft Sans Serif"/>
              </a:rPr>
              <a:t>)</a:t>
            </a:r>
          </a:p>
          <a:p>
            <a:pPr marL="12700" algn="just">
              <a:lnSpc>
                <a:spcPct val="100000"/>
              </a:lnSpc>
              <a:spcBef>
                <a:spcPts val="100"/>
              </a:spcBef>
            </a:pPr>
            <a:endParaRPr lang="en-US" altLang="ja-JP" sz="3200" spc="55" dirty="0">
              <a:solidFill>
                <a:schemeClr val="bg1">
                  <a:lumMod val="85000"/>
                </a:schemeClr>
              </a:solidFill>
              <a:latin typeface="Microsoft Sans Serif"/>
              <a:cs typeface="Microsoft Sans Serif"/>
            </a:endParaRPr>
          </a:p>
        </p:txBody>
      </p:sp>
      <p:sp>
        <p:nvSpPr>
          <p:cNvPr id="4" name="object 4"/>
          <p:cNvSpPr/>
          <p:nvPr/>
        </p:nvSpPr>
        <p:spPr>
          <a:xfrm>
            <a:off x="953736" y="956429"/>
            <a:ext cx="19050" cy="8382000"/>
          </a:xfrm>
          <a:custGeom>
            <a:avLst/>
            <a:gdLst/>
            <a:ahLst/>
            <a:cxnLst/>
            <a:rect l="l" t="t" r="r" b="b"/>
            <a:pathLst>
              <a:path w="19050" h="8382000">
                <a:moveTo>
                  <a:pt x="19050" y="8382000"/>
                </a:moveTo>
                <a:lnTo>
                  <a:pt x="0" y="8382000"/>
                </a:lnTo>
                <a:lnTo>
                  <a:pt x="0" y="0"/>
                </a:lnTo>
                <a:lnTo>
                  <a:pt x="19050" y="0"/>
                </a:lnTo>
                <a:lnTo>
                  <a:pt x="19050" y="8382000"/>
                </a:lnTo>
                <a:close/>
              </a:path>
            </a:pathLst>
          </a:custGeom>
          <a:solidFill>
            <a:srgbClr val="9B81BB">
              <a:alpha val="29798"/>
            </a:srgbClr>
          </a:solidFill>
        </p:spPr>
        <p:txBody>
          <a:bodyPr wrap="square" lIns="0" tIns="0" rIns="0" bIns="0" rtlCol="0"/>
          <a:lstStyle/>
          <a:p>
            <a:endParaRPr/>
          </a:p>
        </p:txBody>
      </p:sp>
      <p:sp>
        <p:nvSpPr>
          <p:cNvPr id="9" name="object 9"/>
          <p:cNvSpPr txBox="1">
            <a:spLocks noGrp="1"/>
          </p:cNvSpPr>
          <p:nvPr>
            <p:ph type="sldNum" sz="quarter" idx="7"/>
          </p:nvPr>
        </p:nvSpPr>
        <p:spPr>
          <a:xfrm>
            <a:off x="17693162" y="9609511"/>
            <a:ext cx="424501" cy="334589"/>
          </a:xfrm>
          <a:prstGeom prst="rect">
            <a:avLst/>
          </a:prstGeom>
        </p:spPr>
        <p:txBody>
          <a:bodyPr vert="horz" wrap="square" lIns="0" tIns="29844" rIns="0" bIns="0" rtlCol="0">
            <a:spAutoFit/>
          </a:bodyPr>
          <a:lstStyle/>
          <a:p>
            <a:pPr marL="38100">
              <a:lnSpc>
                <a:spcPct val="100000"/>
              </a:lnSpc>
              <a:spcBef>
                <a:spcPts val="234"/>
              </a:spcBef>
            </a:pPr>
            <a:fld id="{81D60167-4931-47E6-BA6A-407CBD079E47}" type="slidenum">
              <a:rPr spc="30" dirty="0"/>
              <a:t>31</a:t>
            </a:fld>
            <a:endParaRPr spc="30"/>
          </a:p>
        </p:txBody>
      </p:sp>
      <p:pic>
        <p:nvPicPr>
          <p:cNvPr id="7" name="図 6" descr="メガネを掛けた男性&#10;&#10;自動的に生成された説明">
            <a:extLst>
              <a:ext uri="{FF2B5EF4-FFF2-40B4-BE49-F238E27FC236}">
                <a16:creationId xmlns:a16="http://schemas.microsoft.com/office/drawing/2014/main" id="{907B4EA2-3356-0D1D-8A11-A89BCCD519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644927" y="5262434"/>
            <a:ext cx="2880723" cy="3730773"/>
          </a:xfrm>
          <a:prstGeom prst="rect">
            <a:avLst/>
          </a:prstGeom>
        </p:spPr>
      </p:pic>
      <p:sp>
        <p:nvSpPr>
          <p:cNvPr id="8" name="テキスト ボックス 7">
            <a:extLst>
              <a:ext uri="{FF2B5EF4-FFF2-40B4-BE49-F238E27FC236}">
                <a16:creationId xmlns:a16="http://schemas.microsoft.com/office/drawing/2014/main" id="{1D5D7D75-D33A-149F-6119-F138EF7E5DA4}"/>
              </a:ext>
            </a:extLst>
          </p:cNvPr>
          <p:cNvSpPr txBox="1"/>
          <p:nvPr/>
        </p:nvSpPr>
        <p:spPr>
          <a:xfrm>
            <a:off x="7414880" y="7915989"/>
            <a:ext cx="7230047" cy="1077218"/>
          </a:xfrm>
          <a:prstGeom prst="rect">
            <a:avLst/>
          </a:prstGeom>
          <a:noFill/>
        </p:spPr>
        <p:txBody>
          <a:bodyPr wrap="square" rtlCol="0">
            <a:spAutoFit/>
          </a:bodyPr>
          <a:lstStyle/>
          <a:p>
            <a:r>
              <a:rPr kumimoji="1" lang="en" altLang="ja-JP" sz="3200" dirty="0">
                <a:solidFill>
                  <a:schemeClr val="bg1">
                    <a:lumMod val="85000"/>
                  </a:schemeClr>
                </a:solidFill>
              </a:rPr>
              <a:t>Well-typed programs cannot “go wrong.”</a:t>
            </a:r>
            <a:endParaRPr kumimoji="1" lang="en-US" altLang="ja-JP" sz="3200" dirty="0">
              <a:solidFill>
                <a:schemeClr val="bg1">
                  <a:lumMod val="85000"/>
                </a:schemeClr>
              </a:solidFill>
            </a:endParaRPr>
          </a:p>
          <a:p>
            <a:r>
              <a:rPr kumimoji="1" lang="en-US" altLang="ja-JP" sz="3200" dirty="0">
                <a:solidFill>
                  <a:schemeClr val="bg1">
                    <a:lumMod val="85000"/>
                  </a:schemeClr>
                </a:solidFill>
              </a:rPr>
              <a:t>― Robin Milner</a:t>
            </a:r>
            <a:endParaRPr kumimoji="1" lang="ja-JP" altLang="en-US" sz="3200">
              <a:solidFill>
                <a:schemeClr val="bg1">
                  <a:lumMod val="85000"/>
                </a:schemeClr>
              </a:solidFill>
            </a:endParaRPr>
          </a:p>
        </p:txBody>
      </p:sp>
    </p:spTree>
    <p:extLst>
      <p:ext uri="{BB962C8B-B14F-4D97-AF65-F5344CB8AC3E}">
        <p14:creationId xmlns:p14="http://schemas.microsoft.com/office/powerpoint/2010/main" val="6928246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11300" y="981615"/>
            <a:ext cx="9216390" cy="756920"/>
          </a:xfrm>
          <a:prstGeom prst="rect">
            <a:avLst/>
          </a:prstGeom>
        </p:spPr>
        <p:txBody>
          <a:bodyPr vert="horz" wrap="square" lIns="0" tIns="12700" rIns="0" bIns="0" rtlCol="0">
            <a:spAutoFit/>
          </a:bodyPr>
          <a:lstStyle/>
          <a:p>
            <a:pPr marL="12700">
              <a:lnSpc>
                <a:spcPct val="100000"/>
              </a:lnSpc>
              <a:spcBef>
                <a:spcPts val="100"/>
              </a:spcBef>
            </a:pPr>
            <a:r>
              <a:rPr lang="ja-JP" altLang="en-US" sz="4800" spc="-20">
                <a:latin typeface="+mj-ea"/>
              </a:rPr>
              <a:t>想定される疑問</a:t>
            </a:r>
            <a:endParaRPr sz="4800">
              <a:latin typeface="+mj-ea"/>
            </a:endParaRPr>
          </a:p>
        </p:txBody>
      </p:sp>
      <p:sp>
        <p:nvSpPr>
          <p:cNvPr id="3" name="object 3"/>
          <p:cNvSpPr txBox="1"/>
          <p:nvPr/>
        </p:nvSpPr>
        <p:spPr>
          <a:xfrm>
            <a:off x="1511300" y="2401254"/>
            <a:ext cx="15101569" cy="5742598"/>
          </a:xfrm>
          <a:prstGeom prst="rect">
            <a:avLst/>
          </a:prstGeom>
        </p:spPr>
        <p:txBody>
          <a:bodyPr vert="horz" wrap="square" lIns="0" tIns="12700" rIns="0" bIns="0" rtlCol="0">
            <a:spAutoFit/>
          </a:bodyPr>
          <a:lstStyle/>
          <a:p>
            <a:pPr marL="12700" algn="just">
              <a:lnSpc>
                <a:spcPct val="100000"/>
              </a:lnSpc>
              <a:spcBef>
                <a:spcPts val="100"/>
              </a:spcBef>
            </a:pPr>
            <a:r>
              <a:rPr lang="en-US" altLang="ja-JP" sz="4400" spc="35" dirty="0">
                <a:solidFill>
                  <a:srgbClr val="9B81BB"/>
                </a:solidFill>
                <a:latin typeface="Microsoft Sans Serif"/>
                <a:cs typeface="Microsoft Sans Serif"/>
              </a:rPr>
              <a:t>Q: Python</a:t>
            </a:r>
            <a:r>
              <a:rPr lang="ja-JP" altLang="en-US" sz="4400" spc="35">
                <a:solidFill>
                  <a:srgbClr val="9B81BB"/>
                </a:solidFill>
                <a:latin typeface="Microsoft Sans Serif"/>
                <a:cs typeface="Microsoft Sans Serif"/>
              </a:rPr>
              <a:t>の上位互換言語を作る？</a:t>
            </a:r>
            <a:endParaRPr lang="en-US" altLang="ja-JP" sz="3200" spc="55" dirty="0">
              <a:solidFill>
                <a:schemeClr val="bg1">
                  <a:lumMod val="85000"/>
                </a:schemeClr>
              </a:solidFill>
              <a:latin typeface="Microsoft Sans Serif"/>
              <a:cs typeface="Microsoft Sans Serif"/>
            </a:endParaRPr>
          </a:p>
          <a:p>
            <a:pPr marL="12700" algn="just">
              <a:lnSpc>
                <a:spcPct val="100000"/>
              </a:lnSpc>
              <a:spcBef>
                <a:spcPts val="100"/>
              </a:spcBef>
            </a:pPr>
            <a:endParaRPr lang="en-US" altLang="ja-JP" sz="3200" spc="55" dirty="0">
              <a:solidFill>
                <a:schemeClr val="bg1">
                  <a:lumMod val="85000"/>
                </a:schemeClr>
              </a:solidFill>
              <a:latin typeface="Microsoft Sans Serif"/>
              <a:cs typeface="Microsoft Sans Serif"/>
            </a:endParaRPr>
          </a:p>
          <a:p>
            <a:pPr marL="12700" algn="just">
              <a:lnSpc>
                <a:spcPct val="100000"/>
              </a:lnSpc>
              <a:spcBef>
                <a:spcPts val="100"/>
              </a:spcBef>
            </a:pPr>
            <a:r>
              <a:rPr lang="en-US" altLang="ja-JP" sz="3200" spc="55" dirty="0">
                <a:solidFill>
                  <a:schemeClr val="bg1">
                    <a:lumMod val="85000"/>
                  </a:schemeClr>
                </a:solidFill>
                <a:latin typeface="Microsoft Sans Serif"/>
                <a:cs typeface="Microsoft Sans Serif"/>
              </a:rPr>
              <a:t>A:</a:t>
            </a:r>
          </a:p>
          <a:p>
            <a:pPr marL="12700" algn="just">
              <a:lnSpc>
                <a:spcPct val="100000"/>
              </a:lnSpc>
              <a:spcBef>
                <a:spcPts val="100"/>
              </a:spcBef>
            </a:pPr>
            <a:r>
              <a:rPr lang="en-US" altLang="ja-JP" sz="3200" spc="55" dirty="0">
                <a:solidFill>
                  <a:schemeClr val="bg1">
                    <a:lumMod val="85000"/>
                  </a:schemeClr>
                </a:solidFill>
                <a:latin typeface="Microsoft Sans Serif"/>
                <a:cs typeface="Microsoft Sans Serif"/>
              </a:rPr>
              <a:t>	No</a:t>
            </a:r>
          </a:p>
          <a:p>
            <a:pPr marL="12700" algn="just">
              <a:lnSpc>
                <a:spcPct val="100000"/>
              </a:lnSpc>
              <a:spcBef>
                <a:spcPts val="100"/>
              </a:spcBef>
            </a:pPr>
            <a:endParaRPr lang="en-US" altLang="ja-JP" sz="3200" spc="55" dirty="0">
              <a:solidFill>
                <a:schemeClr val="bg1">
                  <a:lumMod val="85000"/>
                </a:schemeClr>
              </a:solidFill>
              <a:latin typeface="Microsoft Sans Serif"/>
              <a:cs typeface="Microsoft Sans Serif"/>
            </a:endParaRPr>
          </a:p>
          <a:p>
            <a:pPr marL="12700" algn="just">
              <a:lnSpc>
                <a:spcPct val="100000"/>
              </a:lnSpc>
              <a:spcBef>
                <a:spcPts val="100"/>
              </a:spcBef>
            </a:pPr>
            <a:r>
              <a:rPr lang="en-US" altLang="ja-JP" sz="3200" spc="55" dirty="0">
                <a:solidFill>
                  <a:schemeClr val="bg1">
                    <a:lumMod val="85000"/>
                  </a:schemeClr>
                </a:solidFill>
                <a:latin typeface="Microsoft Sans Serif"/>
                <a:cs typeface="Microsoft Sans Serif"/>
              </a:rPr>
              <a:t>	</a:t>
            </a:r>
            <a:r>
              <a:rPr lang="ja-JP" altLang="en-US" sz="3200" spc="55">
                <a:solidFill>
                  <a:schemeClr val="bg1">
                    <a:lumMod val="85000"/>
                  </a:schemeClr>
                </a:solidFill>
                <a:latin typeface="Microsoft Sans Serif"/>
                <a:cs typeface="Microsoft Sans Serif"/>
              </a:rPr>
              <a:t>先述したように</a:t>
            </a:r>
            <a:r>
              <a:rPr lang="en-US" altLang="ja-JP" sz="3200" spc="55" dirty="0">
                <a:solidFill>
                  <a:schemeClr val="bg1">
                    <a:lumMod val="85000"/>
                  </a:schemeClr>
                </a:solidFill>
                <a:latin typeface="Microsoft Sans Serif"/>
                <a:cs typeface="Microsoft Sans Serif"/>
              </a:rPr>
              <a:t>Python</a:t>
            </a:r>
            <a:r>
              <a:rPr lang="ja-JP" altLang="en-US" sz="3200" spc="55">
                <a:solidFill>
                  <a:schemeClr val="bg1">
                    <a:lumMod val="85000"/>
                  </a:schemeClr>
                </a:solidFill>
                <a:latin typeface="Microsoft Sans Serif"/>
                <a:cs typeface="Microsoft Sans Serif"/>
              </a:rPr>
              <a:t>の文法には根本的問題があるため、</a:t>
            </a:r>
            <a:endParaRPr lang="en-US" altLang="ja-JP" sz="3200" spc="55" dirty="0">
              <a:solidFill>
                <a:schemeClr val="bg1">
                  <a:lumMod val="85000"/>
                </a:schemeClr>
              </a:solidFill>
              <a:latin typeface="Microsoft Sans Serif"/>
              <a:cs typeface="Microsoft Sans Serif"/>
            </a:endParaRPr>
          </a:p>
          <a:p>
            <a:pPr marL="12700" algn="just">
              <a:lnSpc>
                <a:spcPct val="100000"/>
              </a:lnSpc>
              <a:spcBef>
                <a:spcPts val="100"/>
              </a:spcBef>
            </a:pPr>
            <a:r>
              <a:rPr lang="en-US" altLang="ja-JP" sz="3200" spc="55" dirty="0">
                <a:solidFill>
                  <a:schemeClr val="bg1">
                    <a:lumMod val="85000"/>
                  </a:schemeClr>
                </a:solidFill>
                <a:latin typeface="Microsoft Sans Serif"/>
                <a:cs typeface="Microsoft Sans Serif"/>
              </a:rPr>
              <a:t>	</a:t>
            </a:r>
            <a:r>
              <a:rPr lang="ja-JP" altLang="en-US" sz="3200" spc="55">
                <a:solidFill>
                  <a:schemeClr val="bg1">
                    <a:lumMod val="85000"/>
                  </a:schemeClr>
                </a:solidFill>
                <a:latin typeface="Microsoft Sans Serif"/>
                <a:cs typeface="Microsoft Sans Serif"/>
              </a:rPr>
              <a:t>必ずしも文法の互換性には拘らない</a:t>
            </a:r>
            <a:endParaRPr lang="en-US" altLang="ja-JP" sz="3200" spc="55" dirty="0">
              <a:solidFill>
                <a:schemeClr val="bg1">
                  <a:lumMod val="85000"/>
                </a:schemeClr>
              </a:solidFill>
              <a:latin typeface="Microsoft Sans Serif"/>
              <a:cs typeface="Microsoft Sans Serif"/>
            </a:endParaRPr>
          </a:p>
          <a:p>
            <a:pPr marL="12700" algn="just">
              <a:lnSpc>
                <a:spcPct val="100000"/>
              </a:lnSpc>
              <a:spcBef>
                <a:spcPts val="100"/>
              </a:spcBef>
            </a:pPr>
            <a:endParaRPr lang="en-US" altLang="ja-JP" sz="3200" spc="55" dirty="0">
              <a:solidFill>
                <a:schemeClr val="bg1">
                  <a:lumMod val="85000"/>
                </a:schemeClr>
              </a:solidFill>
              <a:latin typeface="Microsoft Sans Serif"/>
              <a:cs typeface="Microsoft Sans Serif"/>
            </a:endParaRPr>
          </a:p>
          <a:p>
            <a:pPr marL="12700" algn="just">
              <a:lnSpc>
                <a:spcPct val="100000"/>
              </a:lnSpc>
              <a:spcBef>
                <a:spcPts val="100"/>
              </a:spcBef>
            </a:pPr>
            <a:r>
              <a:rPr lang="en-US" altLang="ja-JP" sz="3200" spc="55" dirty="0">
                <a:solidFill>
                  <a:schemeClr val="bg1">
                    <a:lumMod val="85000"/>
                  </a:schemeClr>
                </a:solidFill>
                <a:latin typeface="Microsoft Sans Serif"/>
                <a:cs typeface="Microsoft Sans Serif"/>
              </a:rPr>
              <a:t>	API</a:t>
            </a:r>
            <a:r>
              <a:rPr lang="ja-JP" altLang="en-US" sz="3200" spc="55">
                <a:solidFill>
                  <a:schemeClr val="bg1">
                    <a:lumMod val="85000"/>
                  </a:schemeClr>
                </a:solidFill>
                <a:latin typeface="Microsoft Sans Serif"/>
                <a:cs typeface="Microsoft Sans Serif"/>
              </a:rPr>
              <a:t>についても、</a:t>
            </a:r>
            <a:r>
              <a:rPr lang="en-US" altLang="ja-JP" sz="3200" spc="55" dirty="0">
                <a:solidFill>
                  <a:schemeClr val="bg1">
                    <a:lumMod val="85000"/>
                  </a:schemeClr>
                </a:solidFill>
                <a:latin typeface="Microsoft Sans Serif"/>
                <a:cs typeface="Microsoft Sans Serif"/>
              </a:rPr>
              <a:t>exec</a:t>
            </a:r>
            <a:r>
              <a:rPr lang="ja-JP" altLang="en-US" sz="3200" spc="55">
                <a:solidFill>
                  <a:schemeClr val="bg1">
                    <a:lumMod val="85000"/>
                  </a:schemeClr>
                </a:solidFill>
                <a:latin typeface="Microsoft Sans Serif"/>
                <a:cs typeface="Microsoft Sans Serif"/>
              </a:rPr>
              <a:t>関数など静的解析を阻害するものは原則排除する</a:t>
            </a:r>
            <a:endParaRPr lang="en-US" altLang="ja-JP" sz="3200" spc="55" dirty="0">
              <a:solidFill>
                <a:schemeClr val="bg1">
                  <a:lumMod val="85000"/>
                </a:schemeClr>
              </a:solidFill>
              <a:latin typeface="Microsoft Sans Serif"/>
              <a:cs typeface="Microsoft Sans Serif"/>
            </a:endParaRPr>
          </a:p>
          <a:p>
            <a:pPr marL="12700" algn="just">
              <a:lnSpc>
                <a:spcPct val="100000"/>
              </a:lnSpc>
              <a:spcBef>
                <a:spcPts val="100"/>
              </a:spcBef>
            </a:pPr>
            <a:r>
              <a:rPr lang="en-US" altLang="ja-JP" sz="3200" spc="55" dirty="0">
                <a:solidFill>
                  <a:schemeClr val="bg1">
                    <a:lumMod val="85000"/>
                  </a:schemeClr>
                </a:solidFill>
                <a:latin typeface="Microsoft Sans Serif"/>
                <a:cs typeface="Microsoft Sans Serif"/>
              </a:rPr>
              <a:t>	</a:t>
            </a:r>
            <a:r>
              <a:rPr lang="ja-JP" altLang="en-US" sz="3200" spc="55">
                <a:solidFill>
                  <a:schemeClr val="bg1">
                    <a:lumMod val="85000"/>
                  </a:schemeClr>
                </a:solidFill>
                <a:latin typeface="Microsoft Sans Serif"/>
                <a:cs typeface="Microsoft Sans Serif"/>
              </a:rPr>
              <a:t>これらの使用は現在ではバッドプラクティスとされているため</a:t>
            </a:r>
            <a:endParaRPr lang="en-US" altLang="ja-JP" sz="3200" spc="55" dirty="0">
              <a:solidFill>
                <a:schemeClr val="bg1">
                  <a:lumMod val="85000"/>
                </a:schemeClr>
              </a:solidFill>
              <a:latin typeface="Microsoft Sans Serif"/>
              <a:cs typeface="Microsoft Sans Serif"/>
            </a:endParaRPr>
          </a:p>
          <a:p>
            <a:pPr marL="12700" algn="just">
              <a:lnSpc>
                <a:spcPct val="100000"/>
              </a:lnSpc>
              <a:spcBef>
                <a:spcPts val="100"/>
              </a:spcBef>
            </a:pPr>
            <a:r>
              <a:rPr lang="en-US" altLang="ja-JP" sz="3200" spc="55" dirty="0">
                <a:solidFill>
                  <a:schemeClr val="bg1">
                    <a:lumMod val="85000"/>
                  </a:schemeClr>
                </a:solidFill>
                <a:latin typeface="Microsoft Sans Serif"/>
                <a:cs typeface="Microsoft Sans Serif"/>
              </a:rPr>
              <a:t>	</a:t>
            </a:r>
            <a:r>
              <a:rPr lang="ja-JP" altLang="en-US" sz="3200" spc="55">
                <a:solidFill>
                  <a:schemeClr val="bg1">
                    <a:lumMod val="85000"/>
                  </a:schemeClr>
                </a:solidFill>
                <a:latin typeface="Microsoft Sans Serif"/>
                <a:cs typeface="Microsoft Sans Serif"/>
              </a:rPr>
              <a:t>排除してもそこまで問題はない</a:t>
            </a:r>
            <a:endParaRPr lang="en-US" altLang="ja-JP" sz="3200" spc="55" dirty="0">
              <a:solidFill>
                <a:schemeClr val="bg1">
                  <a:lumMod val="85000"/>
                </a:schemeClr>
              </a:solidFill>
              <a:latin typeface="Microsoft Sans Serif"/>
              <a:cs typeface="Microsoft Sans Serif"/>
            </a:endParaRPr>
          </a:p>
        </p:txBody>
      </p:sp>
      <p:sp>
        <p:nvSpPr>
          <p:cNvPr id="4" name="object 4"/>
          <p:cNvSpPr/>
          <p:nvPr/>
        </p:nvSpPr>
        <p:spPr>
          <a:xfrm>
            <a:off x="953736" y="956429"/>
            <a:ext cx="19050" cy="8382000"/>
          </a:xfrm>
          <a:custGeom>
            <a:avLst/>
            <a:gdLst/>
            <a:ahLst/>
            <a:cxnLst/>
            <a:rect l="l" t="t" r="r" b="b"/>
            <a:pathLst>
              <a:path w="19050" h="8382000">
                <a:moveTo>
                  <a:pt x="19050" y="8382000"/>
                </a:moveTo>
                <a:lnTo>
                  <a:pt x="0" y="8382000"/>
                </a:lnTo>
                <a:lnTo>
                  <a:pt x="0" y="0"/>
                </a:lnTo>
                <a:lnTo>
                  <a:pt x="19050" y="0"/>
                </a:lnTo>
                <a:lnTo>
                  <a:pt x="19050" y="8382000"/>
                </a:lnTo>
                <a:close/>
              </a:path>
            </a:pathLst>
          </a:custGeom>
          <a:solidFill>
            <a:srgbClr val="9B81BB">
              <a:alpha val="29798"/>
            </a:srgbClr>
          </a:solidFill>
        </p:spPr>
        <p:txBody>
          <a:bodyPr wrap="square" lIns="0" tIns="0" rIns="0" bIns="0" rtlCol="0"/>
          <a:lstStyle/>
          <a:p>
            <a:endParaRPr/>
          </a:p>
        </p:txBody>
      </p:sp>
      <p:sp>
        <p:nvSpPr>
          <p:cNvPr id="9" name="object 9"/>
          <p:cNvSpPr txBox="1">
            <a:spLocks noGrp="1"/>
          </p:cNvSpPr>
          <p:nvPr>
            <p:ph type="sldNum" sz="quarter" idx="7"/>
          </p:nvPr>
        </p:nvSpPr>
        <p:spPr>
          <a:xfrm>
            <a:off x="17693162" y="9609511"/>
            <a:ext cx="366237" cy="330218"/>
          </a:xfrm>
          <a:prstGeom prst="rect">
            <a:avLst/>
          </a:prstGeom>
        </p:spPr>
        <p:txBody>
          <a:bodyPr vert="horz" wrap="square" lIns="0" tIns="29844" rIns="0" bIns="0" rtlCol="0">
            <a:spAutoFit/>
          </a:bodyPr>
          <a:lstStyle/>
          <a:p>
            <a:pPr marL="38100">
              <a:lnSpc>
                <a:spcPct val="100000"/>
              </a:lnSpc>
              <a:spcBef>
                <a:spcPts val="234"/>
              </a:spcBef>
            </a:pPr>
            <a:fld id="{81D60167-4931-47E6-BA6A-407CBD079E47}" type="slidenum">
              <a:rPr spc="30" dirty="0"/>
              <a:t>32</a:t>
            </a:fld>
            <a:endParaRPr spc="30"/>
          </a:p>
        </p:txBody>
      </p:sp>
    </p:spTree>
    <p:extLst>
      <p:ext uri="{BB962C8B-B14F-4D97-AF65-F5344CB8AC3E}">
        <p14:creationId xmlns:p14="http://schemas.microsoft.com/office/powerpoint/2010/main" val="116660280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11300" y="981615"/>
            <a:ext cx="9216390" cy="756920"/>
          </a:xfrm>
          <a:prstGeom prst="rect">
            <a:avLst/>
          </a:prstGeom>
        </p:spPr>
        <p:txBody>
          <a:bodyPr vert="horz" wrap="square" lIns="0" tIns="12700" rIns="0" bIns="0" rtlCol="0">
            <a:spAutoFit/>
          </a:bodyPr>
          <a:lstStyle/>
          <a:p>
            <a:pPr marL="12700">
              <a:lnSpc>
                <a:spcPct val="100000"/>
              </a:lnSpc>
              <a:spcBef>
                <a:spcPts val="100"/>
              </a:spcBef>
            </a:pPr>
            <a:r>
              <a:rPr lang="ja-JP" altLang="en-US" sz="4800" spc="-20">
                <a:latin typeface="+mj-ea"/>
              </a:rPr>
              <a:t>想定される疑問</a:t>
            </a:r>
            <a:endParaRPr sz="4800">
              <a:latin typeface="+mj-ea"/>
            </a:endParaRPr>
          </a:p>
        </p:txBody>
      </p:sp>
      <p:sp>
        <p:nvSpPr>
          <p:cNvPr id="3" name="object 3"/>
          <p:cNvSpPr txBox="1"/>
          <p:nvPr/>
        </p:nvSpPr>
        <p:spPr>
          <a:xfrm>
            <a:off x="1511300" y="2401254"/>
            <a:ext cx="15101569" cy="4732065"/>
          </a:xfrm>
          <a:prstGeom prst="rect">
            <a:avLst/>
          </a:prstGeom>
        </p:spPr>
        <p:txBody>
          <a:bodyPr vert="horz" wrap="square" lIns="0" tIns="12700" rIns="0" bIns="0" rtlCol="0">
            <a:spAutoFit/>
          </a:bodyPr>
          <a:lstStyle/>
          <a:p>
            <a:pPr marL="12700" algn="just">
              <a:lnSpc>
                <a:spcPct val="100000"/>
              </a:lnSpc>
              <a:spcBef>
                <a:spcPts val="100"/>
              </a:spcBef>
            </a:pPr>
            <a:r>
              <a:rPr lang="en-US" altLang="ja-JP" sz="4400" spc="35" dirty="0">
                <a:solidFill>
                  <a:srgbClr val="9B81BB"/>
                </a:solidFill>
                <a:latin typeface="Microsoft Sans Serif"/>
                <a:cs typeface="Microsoft Sans Serif"/>
              </a:rPr>
              <a:t>Q:</a:t>
            </a:r>
            <a:r>
              <a:rPr lang="ja-JP" altLang="en-US" sz="4400" spc="35">
                <a:solidFill>
                  <a:srgbClr val="9B81BB"/>
                </a:solidFill>
                <a:latin typeface="Microsoft Sans Serif"/>
                <a:cs typeface="Microsoft Sans Serif"/>
              </a:rPr>
              <a:t> </a:t>
            </a:r>
            <a:r>
              <a:rPr lang="en-US" altLang="ja-JP" sz="4400" spc="35" dirty="0">
                <a:solidFill>
                  <a:srgbClr val="9B81BB"/>
                </a:solidFill>
                <a:latin typeface="Microsoft Sans Serif"/>
                <a:cs typeface="Microsoft Sans Serif"/>
              </a:rPr>
              <a:t>Python</a:t>
            </a:r>
            <a:r>
              <a:rPr lang="ja-JP" altLang="en-US" sz="4400" spc="35">
                <a:solidFill>
                  <a:srgbClr val="9B81BB"/>
                </a:solidFill>
                <a:latin typeface="Microsoft Sans Serif"/>
                <a:cs typeface="Microsoft Sans Serif"/>
              </a:rPr>
              <a:t>の</a:t>
            </a:r>
            <a:r>
              <a:rPr lang="en-US" altLang="ja-JP" sz="4400" spc="35" dirty="0">
                <a:solidFill>
                  <a:srgbClr val="9B81BB"/>
                </a:solidFill>
                <a:latin typeface="Microsoft Sans Serif"/>
                <a:cs typeface="Microsoft Sans Serif"/>
              </a:rPr>
              <a:t>API</a:t>
            </a:r>
            <a:r>
              <a:rPr lang="ja-JP" altLang="en-US" sz="4400" spc="35">
                <a:solidFill>
                  <a:srgbClr val="9B81BB"/>
                </a:solidFill>
                <a:latin typeface="Microsoft Sans Serif"/>
                <a:cs typeface="Microsoft Sans Serif"/>
              </a:rPr>
              <a:t>をどのように型付けするのか？</a:t>
            </a:r>
            <a:endParaRPr lang="en-US" altLang="ja-JP" sz="3200" spc="55" dirty="0">
              <a:solidFill>
                <a:schemeClr val="bg1">
                  <a:lumMod val="85000"/>
                </a:schemeClr>
              </a:solidFill>
              <a:latin typeface="Microsoft Sans Serif"/>
              <a:cs typeface="Microsoft Sans Serif"/>
            </a:endParaRPr>
          </a:p>
          <a:p>
            <a:pPr marL="12700" algn="just">
              <a:lnSpc>
                <a:spcPct val="100000"/>
              </a:lnSpc>
              <a:spcBef>
                <a:spcPts val="100"/>
              </a:spcBef>
            </a:pPr>
            <a:endParaRPr lang="en-US" altLang="ja-JP" sz="3200" spc="55" dirty="0">
              <a:solidFill>
                <a:schemeClr val="bg1">
                  <a:lumMod val="85000"/>
                </a:schemeClr>
              </a:solidFill>
              <a:latin typeface="Microsoft Sans Serif"/>
              <a:cs typeface="Microsoft Sans Serif"/>
            </a:endParaRPr>
          </a:p>
          <a:p>
            <a:pPr marL="12700" algn="just">
              <a:lnSpc>
                <a:spcPct val="100000"/>
              </a:lnSpc>
              <a:spcBef>
                <a:spcPts val="100"/>
              </a:spcBef>
            </a:pPr>
            <a:r>
              <a:rPr lang="en-US" altLang="ja-JP" sz="3200" spc="55" dirty="0">
                <a:solidFill>
                  <a:schemeClr val="bg1">
                    <a:lumMod val="85000"/>
                  </a:schemeClr>
                </a:solidFill>
                <a:latin typeface="Microsoft Sans Serif"/>
                <a:cs typeface="Microsoft Sans Serif"/>
              </a:rPr>
              <a:t>A:</a:t>
            </a:r>
          </a:p>
          <a:p>
            <a:pPr marL="12700" algn="just">
              <a:lnSpc>
                <a:spcPct val="100000"/>
              </a:lnSpc>
              <a:spcBef>
                <a:spcPts val="100"/>
              </a:spcBef>
            </a:pPr>
            <a:r>
              <a:rPr lang="en-US" altLang="ja-JP" sz="3200" spc="55" dirty="0">
                <a:solidFill>
                  <a:schemeClr val="bg1">
                    <a:lumMod val="85000"/>
                  </a:schemeClr>
                </a:solidFill>
                <a:latin typeface="Microsoft Sans Serif"/>
                <a:cs typeface="Microsoft Sans Serif"/>
              </a:rPr>
              <a:t>	</a:t>
            </a:r>
            <a:r>
              <a:rPr lang="ja-JP" altLang="en-US" sz="3200" spc="55">
                <a:solidFill>
                  <a:schemeClr val="bg1">
                    <a:lumMod val="85000"/>
                  </a:schemeClr>
                </a:solidFill>
                <a:latin typeface="Microsoft Sans Serif"/>
                <a:cs typeface="Microsoft Sans Serif"/>
              </a:rPr>
              <a:t>組み込み</a:t>
            </a:r>
            <a:r>
              <a:rPr lang="en-US" altLang="ja-JP" sz="3200" spc="55" dirty="0">
                <a:solidFill>
                  <a:schemeClr val="bg1">
                    <a:lumMod val="85000"/>
                  </a:schemeClr>
                </a:solidFill>
                <a:latin typeface="Microsoft Sans Serif"/>
                <a:cs typeface="Microsoft Sans Serif"/>
              </a:rPr>
              <a:t>API</a:t>
            </a:r>
            <a:r>
              <a:rPr lang="ja-JP" altLang="en-US" sz="3200" spc="55">
                <a:solidFill>
                  <a:schemeClr val="bg1">
                    <a:lumMod val="85000"/>
                  </a:schemeClr>
                </a:solidFill>
                <a:latin typeface="Microsoft Sans Serif"/>
                <a:cs typeface="Microsoft Sans Serif"/>
              </a:rPr>
              <a:t>は手作業</a:t>
            </a:r>
            <a:endParaRPr lang="en-US" altLang="ja-JP" sz="3200" spc="55" dirty="0">
              <a:solidFill>
                <a:schemeClr val="bg1">
                  <a:lumMod val="85000"/>
                </a:schemeClr>
              </a:solidFill>
              <a:latin typeface="Microsoft Sans Serif"/>
              <a:cs typeface="Microsoft Sans Serif"/>
            </a:endParaRPr>
          </a:p>
          <a:p>
            <a:pPr marL="12700" algn="just">
              <a:lnSpc>
                <a:spcPct val="100000"/>
              </a:lnSpc>
              <a:spcBef>
                <a:spcPts val="100"/>
              </a:spcBef>
            </a:pPr>
            <a:r>
              <a:rPr lang="en-US" altLang="ja-JP" sz="3200" spc="55" dirty="0">
                <a:solidFill>
                  <a:schemeClr val="bg1">
                    <a:lumMod val="85000"/>
                  </a:schemeClr>
                </a:solidFill>
                <a:latin typeface="Microsoft Sans Serif"/>
                <a:cs typeface="Microsoft Sans Serif"/>
              </a:rPr>
              <a:t>	</a:t>
            </a:r>
            <a:r>
              <a:rPr lang="ja-JP" altLang="en-US" sz="3200" spc="55">
                <a:solidFill>
                  <a:schemeClr val="bg1">
                    <a:lumMod val="85000"/>
                  </a:schemeClr>
                </a:solidFill>
                <a:latin typeface="Microsoft Sans Serif"/>
                <a:cs typeface="Microsoft Sans Serif"/>
              </a:rPr>
              <a:t>ユーザースクリプトについては、型定義用のファイルを用意する</a:t>
            </a:r>
            <a:endParaRPr lang="en-US" altLang="ja-JP" sz="3200" spc="55" dirty="0">
              <a:solidFill>
                <a:schemeClr val="bg1">
                  <a:lumMod val="85000"/>
                </a:schemeClr>
              </a:solidFill>
              <a:latin typeface="Microsoft Sans Serif"/>
              <a:cs typeface="Microsoft Sans Serif"/>
            </a:endParaRPr>
          </a:p>
          <a:p>
            <a:pPr marL="12700" algn="just">
              <a:lnSpc>
                <a:spcPct val="100000"/>
              </a:lnSpc>
              <a:spcBef>
                <a:spcPts val="100"/>
              </a:spcBef>
            </a:pPr>
            <a:endParaRPr lang="en-US" altLang="ja-JP" sz="3200" spc="55" dirty="0">
              <a:solidFill>
                <a:schemeClr val="bg1">
                  <a:lumMod val="85000"/>
                </a:schemeClr>
              </a:solidFill>
              <a:latin typeface="Microsoft Sans Serif"/>
              <a:cs typeface="Microsoft Sans Serif"/>
            </a:endParaRPr>
          </a:p>
          <a:p>
            <a:pPr marL="12700" algn="just">
              <a:lnSpc>
                <a:spcPct val="100000"/>
              </a:lnSpc>
              <a:spcBef>
                <a:spcPts val="100"/>
              </a:spcBef>
            </a:pPr>
            <a:r>
              <a:rPr lang="en-US" altLang="ja-JP" sz="3200" spc="55" dirty="0">
                <a:solidFill>
                  <a:schemeClr val="bg1">
                    <a:lumMod val="85000"/>
                  </a:schemeClr>
                </a:solidFill>
                <a:latin typeface="Microsoft Sans Serif"/>
                <a:cs typeface="Microsoft Sans Serif"/>
              </a:rPr>
              <a:t>	e.g.,</a:t>
            </a:r>
          </a:p>
          <a:p>
            <a:pPr marL="12700" algn="just">
              <a:lnSpc>
                <a:spcPct val="100000"/>
              </a:lnSpc>
              <a:spcBef>
                <a:spcPts val="100"/>
              </a:spcBef>
            </a:pPr>
            <a:endParaRPr lang="en-US" altLang="ja-JP" sz="3200" spc="55" dirty="0">
              <a:solidFill>
                <a:schemeClr val="bg1">
                  <a:lumMod val="85000"/>
                </a:schemeClr>
              </a:solidFill>
              <a:latin typeface="Microsoft Sans Serif"/>
              <a:cs typeface="Microsoft Sans Serif"/>
            </a:endParaRPr>
          </a:p>
          <a:p>
            <a:pPr marL="12700" algn="just">
              <a:lnSpc>
                <a:spcPct val="100000"/>
              </a:lnSpc>
              <a:spcBef>
                <a:spcPts val="100"/>
              </a:spcBef>
            </a:pPr>
            <a:endParaRPr lang="en-US" altLang="ja-JP" sz="3200" spc="55" dirty="0">
              <a:solidFill>
                <a:schemeClr val="bg1">
                  <a:lumMod val="85000"/>
                </a:schemeClr>
              </a:solidFill>
              <a:latin typeface="Microsoft Sans Serif"/>
              <a:cs typeface="Microsoft Sans Serif"/>
            </a:endParaRPr>
          </a:p>
        </p:txBody>
      </p:sp>
      <p:sp>
        <p:nvSpPr>
          <p:cNvPr id="4" name="object 4"/>
          <p:cNvSpPr/>
          <p:nvPr/>
        </p:nvSpPr>
        <p:spPr>
          <a:xfrm>
            <a:off x="953736" y="956429"/>
            <a:ext cx="19050" cy="8382000"/>
          </a:xfrm>
          <a:custGeom>
            <a:avLst/>
            <a:gdLst/>
            <a:ahLst/>
            <a:cxnLst/>
            <a:rect l="l" t="t" r="r" b="b"/>
            <a:pathLst>
              <a:path w="19050" h="8382000">
                <a:moveTo>
                  <a:pt x="19050" y="8382000"/>
                </a:moveTo>
                <a:lnTo>
                  <a:pt x="0" y="8382000"/>
                </a:lnTo>
                <a:lnTo>
                  <a:pt x="0" y="0"/>
                </a:lnTo>
                <a:lnTo>
                  <a:pt x="19050" y="0"/>
                </a:lnTo>
                <a:lnTo>
                  <a:pt x="19050" y="8382000"/>
                </a:lnTo>
                <a:close/>
              </a:path>
            </a:pathLst>
          </a:custGeom>
          <a:solidFill>
            <a:srgbClr val="9B81BB">
              <a:alpha val="29798"/>
            </a:srgbClr>
          </a:solidFill>
        </p:spPr>
        <p:txBody>
          <a:bodyPr wrap="square" lIns="0" tIns="0" rIns="0" bIns="0" rtlCol="0"/>
          <a:lstStyle/>
          <a:p>
            <a:endParaRPr/>
          </a:p>
        </p:txBody>
      </p:sp>
      <p:sp>
        <p:nvSpPr>
          <p:cNvPr id="9" name="object 9"/>
          <p:cNvSpPr txBox="1">
            <a:spLocks noGrp="1"/>
          </p:cNvSpPr>
          <p:nvPr>
            <p:ph type="sldNum" sz="quarter" idx="7"/>
          </p:nvPr>
        </p:nvSpPr>
        <p:spPr>
          <a:xfrm>
            <a:off x="17693162" y="9609511"/>
            <a:ext cx="366237" cy="330218"/>
          </a:xfrm>
          <a:prstGeom prst="rect">
            <a:avLst/>
          </a:prstGeom>
        </p:spPr>
        <p:txBody>
          <a:bodyPr vert="horz" wrap="square" lIns="0" tIns="29844" rIns="0" bIns="0" rtlCol="0">
            <a:spAutoFit/>
          </a:bodyPr>
          <a:lstStyle/>
          <a:p>
            <a:pPr marL="38100">
              <a:lnSpc>
                <a:spcPct val="100000"/>
              </a:lnSpc>
              <a:spcBef>
                <a:spcPts val="234"/>
              </a:spcBef>
            </a:pPr>
            <a:fld id="{81D60167-4931-47E6-BA6A-407CBD079E47}" type="slidenum">
              <a:rPr spc="30" dirty="0"/>
              <a:t>33</a:t>
            </a:fld>
            <a:endParaRPr spc="30"/>
          </a:p>
        </p:txBody>
      </p:sp>
      <p:pic>
        <p:nvPicPr>
          <p:cNvPr id="6" name="図 5">
            <a:extLst>
              <a:ext uri="{FF2B5EF4-FFF2-40B4-BE49-F238E27FC236}">
                <a16:creationId xmlns:a16="http://schemas.microsoft.com/office/drawing/2014/main" id="{1F3052F9-8EA9-1203-BF0A-A0F2FB5BF1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37887" y="5704216"/>
            <a:ext cx="5106113" cy="4363059"/>
          </a:xfrm>
          <a:prstGeom prst="rect">
            <a:avLst/>
          </a:prstGeom>
        </p:spPr>
      </p:pic>
      <p:pic>
        <p:nvPicPr>
          <p:cNvPr id="8" name="図 7">
            <a:extLst>
              <a:ext uri="{FF2B5EF4-FFF2-40B4-BE49-F238E27FC236}">
                <a16:creationId xmlns:a16="http://schemas.microsoft.com/office/drawing/2014/main" id="{109904B3-570C-B687-E67C-80D6C8126E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27690" y="6686809"/>
            <a:ext cx="4191585" cy="2076740"/>
          </a:xfrm>
          <a:prstGeom prst="rect">
            <a:avLst/>
          </a:prstGeom>
        </p:spPr>
      </p:pic>
      <p:sp>
        <p:nvSpPr>
          <p:cNvPr id="10" name="テキスト ボックス 9">
            <a:extLst>
              <a:ext uri="{FF2B5EF4-FFF2-40B4-BE49-F238E27FC236}">
                <a16:creationId xmlns:a16="http://schemas.microsoft.com/office/drawing/2014/main" id="{7B3B2F4A-C18B-16B7-07B2-D2BF7B826FD1}"/>
              </a:ext>
            </a:extLst>
          </p:cNvPr>
          <p:cNvSpPr txBox="1"/>
          <p:nvPr/>
        </p:nvSpPr>
        <p:spPr>
          <a:xfrm>
            <a:off x="5295543" y="5180996"/>
            <a:ext cx="2590800" cy="523220"/>
          </a:xfrm>
          <a:prstGeom prst="rect">
            <a:avLst/>
          </a:prstGeom>
          <a:noFill/>
        </p:spPr>
        <p:txBody>
          <a:bodyPr wrap="square" rtlCol="0">
            <a:spAutoFit/>
          </a:bodyPr>
          <a:lstStyle/>
          <a:p>
            <a:pPr algn="ctr"/>
            <a:r>
              <a:rPr kumimoji="1" lang="en-US" altLang="ja-JP" sz="2800">
                <a:solidFill>
                  <a:schemeClr val="bg1">
                    <a:lumMod val="85000"/>
                  </a:schemeClr>
                </a:solidFill>
              </a:rPr>
              <a:t>Python</a:t>
            </a:r>
            <a:r>
              <a:rPr kumimoji="1" lang="ja-JP" altLang="en-US" sz="2800">
                <a:solidFill>
                  <a:schemeClr val="bg1">
                    <a:lumMod val="85000"/>
                  </a:schemeClr>
                </a:solidFill>
              </a:rPr>
              <a:t>コード</a:t>
            </a:r>
          </a:p>
        </p:txBody>
      </p:sp>
      <p:sp>
        <p:nvSpPr>
          <p:cNvPr id="11" name="テキスト ボックス 10">
            <a:extLst>
              <a:ext uri="{FF2B5EF4-FFF2-40B4-BE49-F238E27FC236}">
                <a16:creationId xmlns:a16="http://schemas.microsoft.com/office/drawing/2014/main" id="{B7FCCDD8-8064-332B-67F7-954661F4809A}"/>
              </a:ext>
            </a:extLst>
          </p:cNvPr>
          <p:cNvSpPr txBox="1"/>
          <p:nvPr/>
        </p:nvSpPr>
        <p:spPr>
          <a:xfrm>
            <a:off x="11127885" y="6193874"/>
            <a:ext cx="3391193" cy="461665"/>
          </a:xfrm>
          <a:prstGeom prst="rect">
            <a:avLst/>
          </a:prstGeom>
          <a:noFill/>
        </p:spPr>
        <p:txBody>
          <a:bodyPr wrap="square" rtlCol="0">
            <a:spAutoFit/>
          </a:bodyPr>
          <a:lstStyle/>
          <a:p>
            <a:pPr algn="ctr"/>
            <a:r>
              <a:rPr lang="ja-JP" altLang="en-US" sz="2400">
                <a:solidFill>
                  <a:schemeClr val="bg1">
                    <a:lumMod val="85000"/>
                  </a:schemeClr>
                </a:solidFill>
              </a:rPr>
              <a:t>型定義ファイル</a:t>
            </a:r>
            <a:endParaRPr kumimoji="1" lang="ja-JP" altLang="en-US" sz="2400">
              <a:solidFill>
                <a:schemeClr val="bg1">
                  <a:lumMod val="85000"/>
                </a:schemeClr>
              </a:solidFill>
            </a:endParaRPr>
          </a:p>
        </p:txBody>
      </p:sp>
    </p:spTree>
    <p:extLst>
      <p:ext uri="{BB962C8B-B14F-4D97-AF65-F5344CB8AC3E}">
        <p14:creationId xmlns:p14="http://schemas.microsoft.com/office/powerpoint/2010/main" val="249812048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11300" y="981615"/>
            <a:ext cx="9216390" cy="756920"/>
          </a:xfrm>
          <a:prstGeom prst="rect">
            <a:avLst/>
          </a:prstGeom>
        </p:spPr>
        <p:txBody>
          <a:bodyPr vert="horz" wrap="square" lIns="0" tIns="12700" rIns="0" bIns="0" rtlCol="0">
            <a:spAutoFit/>
          </a:bodyPr>
          <a:lstStyle/>
          <a:p>
            <a:pPr marL="12700">
              <a:lnSpc>
                <a:spcPct val="100000"/>
              </a:lnSpc>
              <a:spcBef>
                <a:spcPts val="100"/>
              </a:spcBef>
            </a:pPr>
            <a:r>
              <a:rPr lang="ja-JP" altLang="en-US" sz="4800" spc="-20">
                <a:latin typeface="+mj-ea"/>
              </a:rPr>
              <a:t>想定される疑問</a:t>
            </a:r>
            <a:endParaRPr sz="4800">
              <a:latin typeface="+mj-ea"/>
            </a:endParaRPr>
          </a:p>
        </p:txBody>
      </p:sp>
      <p:sp>
        <p:nvSpPr>
          <p:cNvPr id="3" name="object 3"/>
          <p:cNvSpPr txBox="1"/>
          <p:nvPr/>
        </p:nvSpPr>
        <p:spPr>
          <a:xfrm>
            <a:off x="1511300" y="2401254"/>
            <a:ext cx="15101569" cy="5742598"/>
          </a:xfrm>
          <a:prstGeom prst="rect">
            <a:avLst/>
          </a:prstGeom>
        </p:spPr>
        <p:txBody>
          <a:bodyPr vert="horz" wrap="square" lIns="0" tIns="12700" rIns="0" bIns="0" rtlCol="0">
            <a:spAutoFit/>
          </a:bodyPr>
          <a:lstStyle/>
          <a:p>
            <a:pPr marL="12700" algn="just">
              <a:lnSpc>
                <a:spcPct val="100000"/>
              </a:lnSpc>
              <a:spcBef>
                <a:spcPts val="100"/>
              </a:spcBef>
            </a:pPr>
            <a:r>
              <a:rPr lang="en-US" altLang="ja-JP" sz="4400" spc="35">
                <a:solidFill>
                  <a:srgbClr val="9B81BB"/>
                </a:solidFill>
                <a:latin typeface="Microsoft Sans Serif"/>
                <a:cs typeface="Microsoft Sans Serif"/>
              </a:rPr>
              <a:t>Q: Python</a:t>
            </a:r>
            <a:r>
              <a:rPr lang="ja-JP" altLang="en-US" sz="4400" spc="35">
                <a:solidFill>
                  <a:srgbClr val="9B81BB"/>
                </a:solidFill>
                <a:latin typeface="Microsoft Sans Serif"/>
                <a:cs typeface="Microsoft Sans Serif"/>
              </a:rPr>
              <a:t>にも型指定の文法はあるが？</a:t>
            </a:r>
            <a:endParaRPr lang="en-US" altLang="ja-JP" sz="3200" spc="55">
              <a:solidFill>
                <a:schemeClr val="bg1">
                  <a:lumMod val="85000"/>
                </a:schemeClr>
              </a:solidFill>
              <a:latin typeface="Microsoft Sans Serif"/>
              <a:cs typeface="Microsoft Sans Serif"/>
            </a:endParaRPr>
          </a:p>
          <a:p>
            <a:pPr marL="12700" algn="just">
              <a:lnSpc>
                <a:spcPct val="100000"/>
              </a:lnSpc>
              <a:spcBef>
                <a:spcPts val="100"/>
              </a:spcBef>
            </a:pPr>
            <a:endParaRPr lang="en-US" altLang="ja-JP" sz="3200" spc="55">
              <a:solidFill>
                <a:schemeClr val="bg1">
                  <a:lumMod val="85000"/>
                </a:schemeClr>
              </a:solidFill>
              <a:latin typeface="Microsoft Sans Serif"/>
              <a:cs typeface="Microsoft Sans Serif"/>
            </a:endParaRPr>
          </a:p>
          <a:p>
            <a:pPr marL="12700" algn="just">
              <a:lnSpc>
                <a:spcPct val="100000"/>
              </a:lnSpc>
              <a:spcBef>
                <a:spcPts val="100"/>
              </a:spcBef>
            </a:pPr>
            <a:r>
              <a:rPr lang="en-US" altLang="ja-JP" sz="3200" spc="55">
                <a:solidFill>
                  <a:schemeClr val="bg1">
                    <a:lumMod val="85000"/>
                  </a:schemeClr>
                </a:solidFill>
                <a:latin typeface="Microsoft Sans Serif"/>
                <a:cs typeface="Microsoft Sans Serif"/>
              </a:rPr>
              <a:t>A:</a:t>
            </a:r>
          </a:p>
          <a:p>
            <a:pPr marL="12700" algn="just">
              <a:lnSpc>
                <a:spcPct val="100000"/>
              </a:lnSpc>
              <a:spcBef>
                <a:spcPts val="100"/>
              </a:spcBef>
            </a:pPr>
            <a:r>
              <a:rPr lang="en-US" altLang="ja-JP" sz="3200" spc="55">
                <a:solidFill>
                  <a:schemeClr val="bg1">
                    <a:lumMod val="85000"/>
                  </a:schemeClr>
                </a:solidFill>
                <a:latin typeface="Microsoft Sans Serif"/>
                <a:cs typeface="Microsoft Sans Serif"/>
              </a:rPr>
              <a:t>	</a:t>
            </a:r>
            <a:r>
              <a:rPr lang="ja-JP" altLang="en-US" sz="3200" spc="55">
                <a:solidFill>
                  <a:schemeClr val="bg1">
                    <a:lumMod val="85000"/>
                  </a:schemeClr>
                </a:solidFill>
                <a:latin typeface="Microsoft Sans Serif"/>
                <a:cs typeface="Microsoft Sans Serif"/>
              </a:rPr>
              <a:t>型推論できるかが重要</a:t>
            </a:r>
            <a:endParaRPr lang="en-US" altLang="ja-JP" sz="3200" spc="55">
              <a:solidFill>
                <a:schemeClr val="bg1">
                  <a:lumMod val="85000"/>
                </a:schemeClr>
              </a:solidFill>
              <a:latin typeface="Microsoft Sans Serif"/>
              <a:cs typeface="Microsoft Sans Serif"/>
            </a:endParaRPr>
          </a:p>
          <a:p>
            <a:pPr marL="12700" algn="just">
              <a:lnSpc>
                <a:spcPct val="100000"/>
              </a:lnSpc>
              <a:spcBef>
                <a:spcPts val="100"/>
              </a:spcBef>
            </a:pPr>
            <a:r>
              <a:rPr lang="ja-JP" altLang="en-US" sz="3200" spc="55">
                <a:solidFill>
                  <a:schemeClr val="bg1">
                    <a:lumMod val="85000"/>
                  </a:schemeClr>
                </a:solidFill>
                <a:latin typeface="Microsoft Sans Serif"/>
                <a:cs typeface="Microsoft Sans Serif"/>
              </a:rPr>
              <a:t>    </a:t>
            </a:r>
            <a:r>
              <a:rPr lang="en-US" altLang="ja-JP" sz="3200" spc="55">
                <a:solidFill>
                  <a:schemeClr val="bg1">
                    <a:lumMod val="85000"/>
                  </a:schemeClr>
                </a:solidFill>
                <a:latin typeface="Microsoft Sans Serif"/>
                <a:cs typeface="Microsoft Sans Serif"/>
              </a:rPr>
              <a:t>	</a:t>
            </a:r>
            <a:r>
              <a:rPr lang="ja-JP" altLang="en-US" sz="3200" spc="55">
                <a:solidFill>
                  <a:schemeClr val="bg1">
                    <a:lumMod val="85000"/>
                  </a:schemeClr>
                </a:solidFill>
                <a:latin typeface="Microsoft Sans Serif"/>
                <a:cs typeface="Microsoft Sans Serif"/>
              </a:rPr>
              <a:t>いちいち型指定しなくてはならないのなら、</a:t>
            </a:r>
            <a:endParaRPr lang="en-US" altLang="ja-JP" sz="3200" spc="55">
              <a:solidFill>
                <a:schemeClr val="bg1">
                  <a:lumMod val="85000"/>
                </a:schemeClr>
              </a:solidFill>
              <a:latin typeface="Microsoft Sans Serif"/>
              <a:cs typeface="Microsoft Sans Serif"/>
            </a:endParaRPr>
          </a:p>
          <a:p>
            <a:pPr marL="12700" algn="just">
              <a:lnSpc>
                <a:spcPct val="100000"/>
              </a:lnSpc>
              <a:spcBef>
                <a:spcPts val="100"/>
              </a:spcBef>
            </a:pPr>
            <a:r>
              <a:rPr lang="en-US" altLang="ja-JP" sz="3200" spc="55">
                <a:solidFill>
                  <a:schemeClr val="bg1">
                    <a:lumMod val="85000"/>
                  </a:schemeClr>
                </a:solidFill>
                <a:latin typeface="Microsoft Sans Serif"/>
                <a:cs typeface="Microsoft Sans Serif"/>
              </a:rPr>
              <a:t>    	</a:t>
            </a:r>
            <a:r>
              <a:rPr lang="ja-JP" altLang="en-US" sz="3200" spc="55">
                <a:solidFill>
                  <a:schemeClr val="bg1">
                    <a:lumMod val="85000"/>
                  </a:schemeClr>
                </a:solidFill>
                <a:latin typeface="Microsoft Sans Serif"/>
                <a:cs typeface="Microsoft Sans Serif"/>
              </a:rPr>
              <a:t>他の静的型付け言語を使ったほうが良い</a:t>
            </a:r>
            <a:endParaRPr lang="en-US" altLang="ja-JP" sz="3200" spc="55">
              <a:solidFill>
                <a:schemeClr val="bg1">
                  <a:lumMod val="85000"/>
                </a:schemeClr>
              </a:solidFill>
              <a:latin typeface="Microsoft Sans Serif"/>
              <a:cs typeface="Microsoft Sans Serif"/>
            </a:endParaRPr>
          </a:p>
          <a:p>
            <a:pPr marL="12700" algn="just">
              <a:lnSpc>
                <a:spcPct val="100000"/>
              </a:lnSpc>
              <a:spcBef>
                <a:spcPts val="100"/>
              </a:spcBef>
            </a:pPr>
            <a:endParaRPr lang="en-US" altLang="ja-JP" sz="3200" spc="55">
              <a:solidFill>
                <a:schemeClr val="bg1">
                  <a:lumMod val="85000"/>
                </a:schemeClr>
              </a:solidFill>
              <a:latin typeface="Microsoft Sans Serif"/>
              <a:cs typeface="Microsoft Sans Serif"/>
            </a:endParaRPr>
          </a:p>
          <a:p>
            <a:pPr marL="12700" algn="just">
              <a:lnSpc>
                <a:spcPct val="100000"/>
              </a:lnSpc>
              <a:spcBef>
                <a:spcPts val="100"/>
              </a:spcBef>
            </a:pPr>
            <a:r>
              <a:rPr lang="en-US" altLang="ja-JP" sz="3200" spc="55">
                <a:solidFill>
                  <a:schemeClr val="bg1">
                    <a:lumMod val="85000"/>
                  </a:schemeClr>
                </a:solidFill>
                <a:latin typeface="Microsoft Sans Serif"/>
                <a:cs typeface="Microsoft Sans Serif"/>
              </a:rPr>
              <a:t>	</a:t>
            </a:r>
            <a:r>
              <a:rPr lang="ja-JP" altLang="en-US" sz="3200" spc="55">
                <a:solidFill>
                  <a:schemeClr val="bg1">
                    <a:lumMod val="85000"/>
                  </a:schemeClr>
                </a:solidFill>
                <a:latin typeface="Microsoft Sans Serif"/>
                <a:cs typeface="Microsoft Sans Serif"/>
              </a:rPr>
              <a:t>さらに</a:t>
            </a:r>
            <a:endParaRPr lang="en-US" altLang="ja-JP" sz="3200" spc="55">
              <a:solidFill>
                <a:schemeClr val="bg1">
                  <a:lumMod val="85000"/>
                </a:schemeClr>
              </a:solidFill>
              <a:latin typeface="Microsoft Sans Serif"/>
              <a:cs typeface="Microsoft Sans Serif"/>
            </a:endParaRPr>
          </a:p>
          <a:p>
            <a:pPr marL="12700" algn="just">
              <a:lnSpc>
                <a:spcPct val="100000"/>
              </a:lnSpc>
              <a:spcBef>
                <a:spcPts val="100"/>
              </a:spcBef>
            </a:pPr>
            <a:r>
              <a:rPr lang="en-US" altLang="ja-JP" sz="3200" spc="55">
                <a:solidFill>
                  <a:schemeClr val="bg1">
                    <a:lumMod val="85000"/>
                  </a:schemeClr>
                </a:solidFill>
                <a:latin typeface="Microsoft Sans Serif"/>
                <a:cs typeface="Microsoft Sans Serif"/>
              </a:rPr>
              <a:t>	* </a:t>
            </a:r>
            <a:r>
              <a:rPr lang="ja-JP" altLang="en-US" sz="3200" spc="55">
                <a:solidFill>
                  <a:schemeClr val="bg1">
                    <a:lumMod val="85000"/>
                  </a:schemeClr>
                </a:solidFill>
                <a:latin typeface="Microsoft Sans Serif"/>
                <a:cs typeface="Microsoft Sans Serif"/>
              </a:rPr>
              <a:t>型指定しても速度が向上する訳では無い</a:t>
            </a:r>
            <a:endParaRPr lang="en-US" altLang="ja-JP" sz="3200" spc="55">
              <a:solidFill>
                <a:schemeClr val="bg1">
                  <a:lumMod val="85000"/>
                </a:schemeClr>
              </a:solidFill>
              <a:latin typeface="Microsoft Sans Serif"/>
              <a:cs typeface="Microsoft Sans Serif"/>
            </a:endParaRPr>
          </a:p>
          <a:p>
            <a:pPr marL="12700" algn="just">
              <a:lnSpc>
                <a:spcPct val="100000"/>
              </a:lnSpc>
              <a:spcBef>
                <a:spcPts val="100"/>
              </a:spcBef>
            </a:pPr>
            <a:r>
              <a:rPr lang="en-US" altLang="ja-JP" sz="3200" spc="55">
                <a:solidFill>
                  <a:schemeClr val="bg1">
                    <a:lumMod val="85000"/>
                  </a:schemeClr>
                </a:solidFill>
                <a:latin typeface="Microsoft Sans Serif"/>
                <a:cs typeface="Microsoft Sans Serif"/>
              </a:rPr>
              <a:t>	* </a:t>
            </a:r>
            <a:r>
              <a:rPr lang="ja-JP" altLang="en-US" sz="3200" spc="55">
                <a:solidFill>
                  <a:schemeClr val="bg1">
                    <a:lumMod val="85000"/>
                  </a:schemeClr>
                </a:solidFill>
                <a:latin typeface="Microsoft Sans Serif"/>
                <a:cs typeface="Microsoft Sans Serif"/>
              </a:rPr>
              <a:t>型が間違っていても実行自体はできてしまう</a:t>
            </a:r>
            <a:endParaRPr lang="en-US" altLang="ja-JP" sz="3200" spc="55">
              <a:solidFill>
                <a:schemeClr val="bg1">
                  <a:lumMod val="85000"/>
                </a:schemeClr>
              </a:solidFill>
              <a:latin typeface="Microsoft Sans Serif"/>
              <a:cs typeface="Microsoft Sans Serif"/>
            </a:endParaRPr>
          </a:p>
          <a:p>
            <a:pPr marL="12700" algn="just">
              <a:lnSpc>
                <a:spcPct val="100000"/>
              </a:lnSpc>
              <a:spcBef>
                <a:spcPts val="100"/>
              </a:spcBef>
            </a:pPr>
            <a:r>
              <a:rPr lang="en-US" altLang="ja-JP" sz="3200" spc="55">
                <a:solidFill>
                  <a:schemeClr val="bg1">
                    <a:lumMod val="85000"/>
                  </a:schemeClr>
                </a:solidFill>
                <a:latin typeface="Microsoft Sans Serif"/>
                <a:cs typeface="Microsoft Sans Serif"/>
              </a:rPr>
              <a:t>	</a:t>
            </a:r>
            <a:r>
              <a:rPr lang="ja-JP" altLang="en-US" sz="3200" spc="55">
                <a:solidFill>
                  <a:schemeClr val="bg1">
                    <a:lumMod val="85000"/>
                  </a:schemeClr>
                </a:solidFill>
                <a:latin typeface="Microsoft Sans Serif"/>
                <a:cs typeface="Microsoft Sans Serif"/>
              </a:rPr>
              <a:t>などの問題がある</a:t>
            </a:r>
            <a:endParaRPr lang="en-US" altLang="ja-JP" sz="3200" spc="55">
              <a:solidFill>
                <a:schemeClr val="bg1">
                  <a:lumMod val="85000"/>
                </a:schemeClr>
              </a:solidFill>
              <a:latin typeface="Microsoft Sans Serif"/>
              <a:cs typeface="Microsoft Sans Serif"/>
            </a:endParaRPr>
          </a:p>
        </p:txBody>
      </p:sp>
      <p:sp>
        <p:nvSpPr>
          <p:cNvPr id="4" name="object 4"/>
          <p:cNvSpPr/>
          <p:nvPr/>
        </p:nvSpPr>
        <p:spPr>
          <a:xfrm>
            <a:off x="953736" y="956429"/>
            <a:ext cx="19050" cy="8382000"/>
          </a:xfrm>
          <a:custGeom>
            <a:avLst/>
            <a:gdLst/>
            <a:ahLst/>
            <a:cxnLst/>
            <a:rect l="l" t="t" r="r" b="b"/>
            <a:pathLst>
              <a:path w="19050" h="8382000">
                <a:moveTo>
                  <a:pt x="19050" y="8382000"/>
                </a:moveTo>
                <a:lnTo>
                  <a:pt x="0" y="8382000"/>
                </a:lnTo>
                <a:lnTo>
                  <a:pt x="0" y="0"/>
                </a:lnTo>
                <a:lnTo>
                  <a:pt x="19050" y="0"/>
                </a:lnTo>
                <a:lnTo>
                  <a:pt x="19050" y="8382000"/>
                </a:lnTo>
                <a:close/>
              </a:path>
            </a:pathLst>
          </a:custGeom>
          <a:solidFill>
            <a:srgbClr val="9B81BB">
              <a:alpha val="29798"/>
            </a:srgbClr>
          </a:solidFill>
        </p:spPr>
        <p:txBody>
          <a:bodyPr wrap="square" lIns="0" tIns="0" rIns="0" bIns="0" rtlCol="0"/>
          <a:lstStyle/>
          <a:p>
            <a:endParaRPr/>
          </a:p>
        </p:txBody>
      </p:sp>
      <p:sp>
        <p:nvSpPr>
          <p:cNvPr id="9" name="object 9"/>
          <p:cNvSpPr txBox="1">
            <a:spLocks noGrp="1"/>
          </p:cNvSpPr>
          <p:nvPr>
            <p:ph type="sldNum" sz="quarter" idx="7"/>
          </p:nvPr>
        </p:nvSpPr>
        <p:spPr>
          <a:xfrm>
            <a:off x="17693162" y="9609511"/>
            <a:ext cx="366237" cy="330218"/>
          </a:xfrm>
          <a:prstGeom prst="rect">
            <a:avLst/>
          </a:prstGeom>
        </p:spPr>
        <p:txBody>
          <a:bodyPr vert="horz" wrap="square" lIns="0" tIns="29844" rIns="0" bIns="0" rtlCol="0">
            <a:spAutoFit/>
          </a:bodyPr>
          <a:lstStyle/>
          <a:p>
            <a:pPr marL="38100">
              <a:lnSpc>
                <a:spcPct val="100000"/>
              </a:lnSpc>
              <a:spcBef>
                <a:spcPts val="234"/>
              </a:spcBef>
            </a:pPr>
            <a:fld id="{81D60167-4931-47E6-BA6A-407CBD079E47}" type="slidenum">
              <a:rPr spc="30" dirty="0"/>
              <a:t>34</a:t>
            </a:fld>
            <a:endParaRPr spc="30"/>
          </a:p>
        </p:txBody>
      </p:sp>
    </p:spTree>
    <p:extLst>
      <p:ext uri="{BB962C8B-B14F-4D97-AF65-F5344CB8AC3E}">
        <p14:creationId xmlns:p14="http://schemas.microsoft.com/office/powerpoint/2010/main" val="344048067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11300" y="981615"/>
            <a:ext cx="9216390" cy="756920"/>
          </a:xfrm>
          <a:prstGeom prst="rect">
            <a:avLst/>
          </a:prstGeom>
        </p:spPr>
        <p:txBody>
          <a:bodyPr vert="horz" wrap="square" lIns="0" tIns="12700" rIns="0" bIns="0" rtlCol="0">
            <a:spAutoFit/>
          </a:bodyPr>
          <a:lstStyle/>
          <a:p>
            <a:pPr marL="12700">
              <a:lnSpc>
                <a:spcPct val="100000"/>
              </a:lnSpc>
              <a:spcBef>
                <a:spcPts val="100"/>
              </a:spcBef>
            </a:pPr>
            <a:r>
              <a:rPr lang="ja-JP" altLang="en-US" sz="4800" spc="-20">
                <a:latin typeface="+mj-ea"/>
              </a:rPr>
              <a:t>想定される疑問</a:t>
            </a:r>
            <a:endParaRPr sz="4800">
              <a:latin typeface="+mj-ea"/>
            </a:endParaRPr>
          </a:p>
        </p:txBody>
      </p:sp>
      <p:sp>
        <p:nvSpPr>
          <p:cNvPr id="3" name="object 3"/>
          <p:cNvSpPr txBox="1"/>
          <p:nvPr/>
        </p:nvSpPr>
        <p:spPr>
          <a:xfrm>
            <a:off x="1511300" y="2401254"/>
            <a:ext cx="15101569" cy="6740307"/>
          </a:xfrm>
          <a:prstGeom prst="rect">
            <a:avLst/>
          </a:prstGeom>
        </p:spPr>
        <p:txBody>
          <a:bodyPr vert="horz" wrap="square" lIns="0" tIns="12700" rIns="0" bIns="0" rtlCol="0">
            <a:spAutoFit/>
          </a:bodyPr>
          <a:lstStyle/>
          <a:p>
            <a:pPr marL="12700" algn="just">
              <a:lnSpc>
                <a:spcPct val="100000"/>
              </a:lnSpc>
              <a:spcBef>
                <a:spcPts val="100"/>
              </a:spcBef>
            </a:pPr>
            <a:r>
              <a:rPr lang="en-US" altLang="ja-JP" sz="4400" spc="35" dirty="0">
                <a:solidFill>
                  <a:srgbClr val="9B81BB"/>
                </a:solidFill>
                <a:latin typeface="Microsoft Sans Serif"/>
                <a:cs typeface="Microsoft Sans Serif"/>
              </a:rPr>
              <a:t>Q: Erg</a:t>
            </a:r>
            <a:r>
              <a:rPr lang="ja-JP" altLang="en-US" sz="4400" spc="35">
                <a:solidFill>
                  <a:srgbClr val="9B81BB"/>
                </a:solidFill>
                <a:latin typeface="Microsoft Sans Serif"/>
                <a:cs typeface="Microsoft Sans Serif"/>
              </a:rPr>
              <a:t>の型推論は完全か？</a:t>
            </a:r>
            <a:endParaRPr lang="en-US" altLang="ja-JP" sz="3200" spc="55" dirty="0">
              <a:solidFill>
                <a:schemeClr val="bg1">
                  <a:lumMod val="85000"/>
                </a:schemeClr>
              </a:solidFill>
              <a:latin typeface="Microsoft Sans Serif"/>
              <a:cs typeface="Microsoft Sans Serif"/>
            </a:endParaRPr>
          </a:p>
          <a:p>
            <a:pPr marL="12700" algn="just">
              <a:lnSpc>
                <a:spcPct val="100000"/>
              </a:lnSpc>
              <a:spcBef>
                <a:spcPts val="100"/>
              </a:spcBef>
            </a:pPr>
            <a:endParaRPr lang="en-US" altLang="ja-JP" sz="3200" spc="55" dirty="0">
              <a:solidFill>
                <a:schemeClr val="bg1">
                  <a:lumMod val="85000"/>
                </a:schemeClr>
              </a:solidFill>
              <a:latin typeface="Microsoft Sans Serif"/>
              <a:cs typeface="Microsoft Sans Serif"/>
            </a:endParaRPr>
          </a:p>
          <a:p>
            <a:pPr marL="12700" algn="just">
              <a:lnSpc>
                <a:spcPct val="100000"/>
              </a:lnSpc>
              <a:spcBef>
                <a:spcPts val="100"/>
              </a:spcBef>
            </a:pPr>
            <a:r>
              <a:rPr lang="en-US" altLang="ja-JP" sz="3200" spc="55" dirty="0">
                <a:solidFill>
                  <a:schemeClr val="bg1">
                    <a:lumMod val="85000"/>
                  </a:schemeClr>
                </a:solidFill>
                <a:latin typeface="Microsoft Sans Serif"/>
                <a:cs typeface="Microsoft Sans Serif"/>
              </a:rPr>
              <a:t>A:</a:t>
            </a:r>
          </a:p>
          <a:p>
            <a:pPr marL="12700" algn="just">
              <a:lnSpc>
                <a:spcPct val="100000"/>
              </a:lnSpc>
              <a:spcBef>
                <a:spcPts val="100"/>
              </a:spcBef>
            </a:pPr>
            <a:r>
              <a:rPr lang="en-US" altLang="ja-JP" sz="3200" spc="55" dirty="0">
                <a:solidFill>
                  <a:schemeClr val="bg1">
                    <a:lumMod val="85000"/>
                  </a:schemeClr>
                </a:solidFill>
                <a:latin typeface="Microsoft Sans Serif"/>
                <a:cs typeface="Microsoft Sans Serif"/>
              </a:rPr>
              <a:t>	</a:t>
            </a:r>
            <a:r>
              <a:rPr lang="ja-JP" altLang="en-US" sz="3200" spc="55">
                <a:solidFill>
                  <a:schemeClr val="bg1">
                    <a:lumMod val="85000"/>
                  </a:schemeClr>
                </a:solidFill>
                <a:latin typeface="Microsoft Sans Serif"/>
                <a:cs typeface="Microsoft Sans Serif"/>
              </a:rPr>
              <a:t>恐らく</a:t>
            </a:r>
            <a:r>
              <a:rPr lang="en-US" altLang="ja-JP" sz="3200" spc="55" dirty="0">
                <a:solidFill>
                  <a:schemeClr val="bg1">
                    <a:lumMod val="85000"/>
                  </a:schemeClr>
                </a:solidFill>
                <a:latin typeface="Microsoft Sans Serif"/>
                <a:cs typeface="Microsoft Sans Serif"/>
              </a:rPr>
              <a:t>No</a:t>
            </a:r>
          </a:p>
          <a:p>
            <a:pPr marL="12700" algn="just">
              <a:lnSpc>
                <a:spcPct val="100000"/>
              </a:lnSpc>
              <a:spcBef>
                <a:spcPts val="100"/>
              </a:spcBef>
            </a:pPr>
            <a:r>
              <a:rPr lang="ja-JP" altLang="en-US" sz="3200" spc="55">
                <a:solidFill>
                  <a:schemeClr val="bg1">
                    <a:lumMod val="85000"/>
                  </a:schemeClr>
                </a:solidFill>
                <a:latin typeface="Microsoft Sans Serif"/>
                <a:cs typeface="Microsoft Sans Serif"/>
              </a:rPr>
              <a:t>    </a:t>
            </a:r>
            <a:r>
              <a:rPr lang="en-US" altLang="ja-JP" sz="3200" spc="55" dirty="0">
                <a:solidFill>
                  <a:schemeClr val="bg1">
                    <a:lumMod val="85000"/>
                  </a:schemeClr>
                </a:solidFill>
                <a:latin typeface="Microsoft Sans Serif"/>
                <a:cs typeface="Microsoft Sans Serif"/>
              </a:rPr>
              <a:t>	</a:t>
            </a:r>
            <a:r>
              <a:rPr lang="ja-JP" altLang="en-US" sz="3200" spc="55">
                <a:solidFill>
                  <a:schemeClr val="bg1">
                    <a:lumMod val="85000"/>
                  </a:schemeClr>
                </a:solidFill>
                <a:latin typeface="Microsoft Sans Serif"/>
                <a:cs typeface="Microsoft Sans Serif"/>
              </a:rPr>
              <a:t>現時点では再帰関数の型推論が上手くいっておらず、これを完全に解決する</a:t>
            </a:r>
            <a:r>
              <a:rPr lang="en-US" altLang="ja-JP" sz="3200" spc="55" dirty="0">
                <a:solidFill>
                  <a:schemeClr val="bg1">
                    <a:lumMod val="85000"/>
                  </a:schemeClr>
                </a:solidFill>
                <a:latin typeface="Microsoft Sans Serif"/>
                <a:cs typeface="Microsoft Sans Serif"/>
              </a:rPr>
              <a:t>	</a:t>
            </a:r>
            <a:r>
              <a:rPr lang="ja-JP" altLang="en-US" sz="3200" spc="55">
                <a:solidFill>
                  <a:schemeClr val="bg1">
                    <a:lumMod val="85000"/>
                  </a:schemeClr>
                </a:solidFill>
                <a:latin typeface="Microsoft Sans Serif"/>
                <a:cs typeface="Microsoft Sans Serif"/>
              </a:rPr>
              <a:t>のは難しいと思われる</a:t>
            </a:r>
            <a:endParaRPr lang="en-US" altLang="ja-JP" sz="3200" spc="55" dirty="0">
              <a:solidFill>
                <a:schemeClr val="bg1">
                  <a:lumMod val="85000"/>
                </a:schemeClr>
              </a:solidFill>
              <a:latin typeface="Microsoft Sans Serif"/>
              <a:cs typeface="Microsoft Sans Serif"/>
            </a:endParaRPr>
          </a:p>
          <a:p>
            <a:pPr marL="12700" algn="just">
              <a:lnSpc>
                <a:spcPct val="100000"/>
              </a:lnSpc>
              <a:spcBef>
                <a:spcPts val="100"/>
              </a:spcBef>
            </a:pPr>
            <a:r>
              <a:rPr lang="en-US" altLang="ja-JP" sz="3200" spc="55" dirty="0">
                <a:solidFill>
                  <a:schemeClr val="bg1">
                    <a:lumMod val="85000"/>
                  </a:schemeClr>
                </a:solidFill>
                <a:latin typeface="Microsoft Sans Serif"/>
                <a:cs typeface="Microsoft Sans Serif"/>
              </a:rPr>
              <a:t>	</a:t>
            </a:r>
            <a:r>
              <a:rPr lang="ja-JP" altLang="en-US" sz="3200" spc="55">
                <a:solidFill>
                  <a:schemeClr val="bg1">
                    <a:lumMod val="85000"/>
                  </a:schemeClr>
                </a:solidFill>
                <a:latin typeface="Microsoft Sans Serif"/>
                <a:cs typeface="Microsoft Sans Serif"/>
              </a:rPr>
              <a:t>また、依存型の型推論は一般に決定不能</a:t>
            </a:r>
            <a:endParaRPr lang="en-US" altLang="ja-JP" sz="3200" spc="55" dirty="0">
              <a:solidFill>
                <a:schemeClr val="bg1">
                  <a:lumMod val="85000"/>
                </a:schemeClr>
              </a:solidFill>
              <a:latin typeface="Microsoft Sans Serif"/>
              <a:cs typeface="Microsoft Sans Serif"/>
            </a:endParaRPr>
          </a:p>
          <a:p>
            <a:pPr marL="12700" algn="just">
              <a:lnSpc>
                <a:spcPct val="100000"/>
              </a:lnSpc>
              <a:spcBef>
                <a:spcPts val="100"/>
              </a:spcBef>
            </a:pPr>
            <a:endParaRPr lang="en-US" altLang="ja-JP" sz="3200" spc="55" dirty="0">
              <a:solidFill>
                <a:schemeClr val="bg1">
                  <a:lumMod val="85000"/>
                </a:schemeClr>
              </a:solidFill>
              <a:latin typeface="Microsoft Sans Serif"/>
              <a:cs typeface="Microsoft Sans Serif"/>
            </a:endParaRPr>
          </a:p>
          <a:p>
            <a:pPr marL="12700" algn="just">
              <a:lnSpc>
                <a:spcPct val="100000"/>
              </a:lnSpc>
              <a:spcBef>
                <a:spcPts val="100"/>
              </a:spcBef>
            </a:pPr>
            <a:r>
              <a:rPr lang="en-US" altLang="ja-JP" sz="3200" spc="55" dirty="0">
                <a:solidFill>
                  <a:schemeClr val="bg1">
                    <a:lumMod val="85000"/>
                  </a:schemeClr>
                </a:solidFill>
                <a:latin typeface="Microsoft Sans Serif"/>
                <a:cs typeface="Microsoft Sans Serif"/>
              </a:rPr>
              <a:t>	</a:t>
            </a:r>
            <a:r>
              <a:rPr lang="ja-JP" altLang="en-US" sz="3200" spc="55">
                <a:solidFill>
                  <a:schemeClr val="bg1">
                    <a:lumMod val="85000"/>
                  </a:schemeClr>
                </a:solidFill>
                <a:latin typeface="Microsoft Sans Serif"/>
                <a:cs typeface="Microsoft Sans Serif"/>
              </a:rPr>
              <a:t>しかし完全性にはそれほど強くこだわっていない</a:t>
            </a:r>
            <a:endParaRPr lang="en-US" altLang="ja-JP" sz="3200" spc="55" dirty="0">
              <a:solidFill>
                <a:schemeClr val="bg1">
                  <a:lumMod val="85000"/>
                </a:schemeClr>
              </a:solidFill>
              <a:latin typeface="Microsoft Sans Serif"/>
              <a:cs typeface="Microsoft Sans Serif"/>
            </a:endParaRPr>
          </a:p>
          <a:p>
            <a:pPr marL="12700" algn="just">
              <a:lnSpc>
                <a:spcPct val="100000"/>
              </a:lnSpc>
              <a:spcBef>
                <a:spcPts val="100"/>
              </a:spcBef>
            </a:pPr>
            <a:r>
              <a:rPr lang="en-US" altLang="ja-JP" sz="3200" spc="55" dirty="0">
                <a:solidFill>
                  <a:schemeClr val="bg1">
                    <a:lumMod val="85000"/>
                  </a:schemeClr>
                </a:solidFill>
                <a:latin typeface="Microsoft Sans Serif"/>
                <a:cs typeface="Microsoft Sans Serif"/>
              </a:rPr>
              <a:t>	</a:t>
            </a:r>
            <a:r>
              <a:rPr lang="ja-JP" altLang="en-US" sz="3200" spc="55">
                <a:solidFill>
                  <a:schemeClr val="bg1">
                    <a:lumMod val="85000"/>
                  </a:schemeClr>
                </a:solidFill>
                <a:latin typeface="Microsoft Sans Serif"/>
                <a:cs typeface="Microsoft Sans Serif"/>
              </a:rPr>
              <a:t>なぜなら、完全に型推論が可能な言語でも型指定を行うとエラー表示が</a:t>
            </a:r>
            <a:endParaRPr lang="en-US" altLang="ja-JP" sz="3200" spc="55" dirty="0">
              <a:solidFill>
                <a:schemeClr val="bg1">
                  <a:lumMod val="85000"/>
                </a:schemeClr>
              </a:solidFill>
              <a:latin typeface="Microsoft Sans Serif"/>
              <a:cs typeface="Microsoft Sans Serif"/>
            </a:endParaRPr>
          </a:p>
          <a:p>
            <a:pPr marL="12700" algn="just">
              <a:lnSpc>
                <a:spcPct val="100000"/>
              </a:lnSpc>
              <a:spcBef>
                <a:spcPts val="100"/>
              </a:spcBef>
            </a:pPr>
            <a:r>
              <a:rPr lang="en-US" altLang="ja-JP" sz="3200" spc="55" dirty="0">
                <a:solidFill>
                  <a:schemeClr val="bg1">
                    <a:lumMod val="85000"/>
                  </a:schemeClr>
                </a:solidFill>
                <a:latin typeface="Microsoft Sans Serif"/>
                <a:cs typeface="Microsoft Sans Serif"/>
              </a:rPr>
              <a:t>	</a:t>
            </a:r>
            <a:r>
              <a:rPr lang="ja-JP" altLang="en-US" sz="3200" spc="55">
                <a:solidFill>
                  <a:schemeClr val="bg1">
                    <a:lumMod val="85000"/>
                  </a:schemeClr>
                </a:solidFill>
                <a:latin typeface="Microsoft Sans Serif"/>
                <a:cs typeface="Microsoft Sans Serif"/>
              </a:rPr>
              <a:t>具体的になってわかりやすくなるといったメリットがあり、型指定自体</a:t>
            </a:r>
            <a:endParaRPr lang="en-US" altLang="ja-JP" sz="3200" spc="55" dirty="0">
              <a:solidFill>
                <a:schemeClr val="bg1">
                  <a:lumMod val="85000"/>
                </a:schemeClr>
              </a:solidFill>
              <a:latin typeface="Microsoft Sans Serif"/>
              <a:cs typeface="Microsoft Sans Serif"/>
            </a:endParaRPr>
          </a:p>
          <a:p>
            <a:pPr marL="12700" algn="just">
              <a:lnSpc>
                <a:spcPct val="100000"/>
              </a:lnSpc>
              <a:spcBef>
                <a:spcPts val="100"/>
              </a:spcBef>
            </a:pPr>
            <a:r>
              <a:rPr lang="en-US" altLang="ja-JP" sz="3200" spc="55" dirty="0">
                <a:solidFill>
                  <a:schemeClr val="bg1">
                    <a:lumMod val="85000"/>
                  </a:schemeClr>
                </a:solidFill>
                <a:latin typeface="Microsoft Sans Serif"/>
                <a:cs typeface="Microsoft Sans Serif"/>
              </a:rPr>
              <a:t>	</a:t>
            </a:r>
            <a:r>
              <a:rPr lang="ja-JP" altLang="en-US" sz="3200" spc="55">
                <a:solidFill>
                  <a:schemeClr val="bg1">
                    <a:lumMod val="85000"/>
                  </a:schemeClr>
                </a:solidFill>
                <a:latin typeface="Microsoft Sans Serif"/>
                <a:cs typeface="Microsoft Sans Serif"/>
              </a:rPr>
              <a:t>悪いものではない</a:t>
            </a:r>
            <a:endParaRPr lang="en-US" altLang="ja-JP" sz="3200" spc="55" dirty="0">
              <a:solidFill>
                <a:schemeClr val="bg1">
                  <a:lumMod val="85000"/>
                </a:schemeClr>
              </a:solidFill>
              <a:latin typeface="Microsoft Sans Serif"/>
              <a:cs typeface="Microsoft Sans Serif"/>
            </a:endParaRPr>
          </a:p>
          <a:p>
            <a:pPr marL="12700" algn="just">
              <a:lnSpc>
                <a:spcPct val="100000"/>
              </a:lnSpc>
              <a:spcBef>
                <a:spcPts val="100"/>
              </a:spcBef>
            </a:pPr>
            <a:r>
              <a:rPr lang="en-US" altLang="ja-JP" sz="3200" spc="55" dirty="0">
                <a:solidFill>
                  <a:schemeClr val="bg1">
                    <a:lumMod val="85000"/>
                  </a:schemeClr>
                </a:solidFill>
                <a:latin typeface="Microsoft Sans Serif"/>
                <a:cs typeface="Microsoft Sans Serif"/>
              </a:rPr>
              <a:t>	</a:t>
            </a:r>
            <a:r>
              <a:rPr lang="ja-JP" altLang="en-US" sz="3200" spc="55">
                <a:solidFill>
                  <a:schemeClr val="bg1">
                    <a:lumMod val="85000"/>
                  </a:schemeClr>
                </a:solidFill>
                <a:latin typeface="Microsoft Sans Serif"/>
                <a:cs typeface="Microsoft Sans Serif"/>
              </a:rPr>
              <a:t>ただなるべくシンプルに書けるようにしたい</a:t>
            </a:r>
            <a:endParaRPr lang="en-US" altLang="ja-JP" sz="3200" spc="55" dirty="0">
              <a:solidFill>
                <a:schemeClr val="bg1">
                  <a:lumMod val="85000"/>
                </a:schemeClr>
              </a:solidFill>
              <a:latin typeface="Microsoft Sans Serif"/>
              <a:cs typeface="Microsoft Sans Serif"/>
            </a:endParaRPr>
          </a:p>
        </p:txBody>
      </p:sp>
      <p:sp>
        <p:nvSpPr>
          <p:cNvPr id="4" name="object 4"/>
          <p:cNvSpPr/>
          <p:nvPr/>
        </p:nvSpPr>
        <p:spPr>
          <a:xfrm>
            <a:off x="953736" y="956429"/>
            <a:ext cx="19050" cy="8382000"/>
          </a:xfrm>
          <a:custGeom>
            <a:avLst/>
            <a:gdLst/>
            <a:ahLst/>
            <a:cxnLst/>
            <a:rect l="l" t="t" r="r" b="b"/>
            <a:pathLst>
              <a:path w="19050" h="8382000">
                <a:moveTo>
                  <a:pt x="19050" y="8382000"/>
                </a:moveTo>
                <a:lnTo>
                  <a:pt x="0" y="8382000"/>
                </a:lnTo>
                <a:lnTo>
                  <a:pt x="0" y="0"/>
                </a:lnTo>
                <a:lnTo>
                  <a:pt x="19050" y="0"/>
                </a:lnTo>
                <a:lnTo>
                  <a:pt x="19050" y="8382000"/>
                </a:lnTo>
                <a:close/>
              </a:path>
            </a:pathLst>
          </a:custGeom>
          <a:solidFill>
            <a:srgbClr val="9B81BB">
              <a:alpha val="29798"/>
            </a:srgbClr>
          </a:solidFill>
        </p:spPr>
        <p:txBody>
          <a:bodyPr wrap="square" lIns="0" tIns="0" rIns="0" bIns="0" rtlCol="0"/>
          <a:lstStyle/>
          <a:p>
            <a:endParaRPr/>
          </a:p>
        </p:txBody>
      </p:sp>
      <p:sp>
        <p:nvSpPr>
          <p:cNvPr id="9" name="object 9"/>
          <p:cNvSpPr txBox="1">
            <a:spLocks noGrp="1"/>
          </p:cNvSpPr>
          <p:nvPr>
            <p:ph type="sldNum" sz="quarter" idx="7"/>
          </p:nvPr>
        </p:nvSpPr>
        <p:spPr>
          <a:xfrm>
            <a:off x="17693162" y="9609511"/>
            <a:ext cx="366237" cy="330218"/>
          </a:xfrm>
          <a:prstGeom prst="rect">
            <a:avLst/>
          </a:prstGeom>
        </p:spPr>
        <p:txBody>
          <a:bodyPr vert="horz" wrap="square" lIns="0" tIns="29844" rIns="0" bIns="0" rtlCol="0">
            <a:spAutoFit/>
          </a:bodyPr>
          <a:lstStyle/>
          <a:p>
            <a:pPr marL="38100">
              <a:lnSpc>
                <a:spcPct val="100000"/>
              </a:lnSpc>
              <a:spcBef>
                <a:spcPts val="234"/>
              </a:spcBef>
            </a:pPr>
            <a:fld id="{81D60167-4931-47E6-BA6A-407CBD079E47}" type="slidenum">
              <a:rPr spc="30" dirty="0"/>
              <a:t>35</a:t>
            </a:fld>
            <a:endParaRPr spc="30"/>
          </a:p>
        </p:txBody>
      </p:sp>
    </p:spTree>
    <p:extLst>
      <p:ext uri="{BB962C8B-B14F-4D97-AF65-F5344CB8AC3E}">
        <p14:creationId xmlns:p14="http://schemas.microsoft.com/office/powerpoint/2010/main" val="48259615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11300" y="981615"/>
            <a:ext cx="9216390" cy="756920"/>
          </a:xfrm>
          <a:prstGeom prst="rect">
            <a:avLst/>
          </a:prstGeom>
        </p:spPr>
        <p:txBody>
          <a:bodyPr vert="horz" wrap="square" lIns="0" tIns="12700" rIns="0" bIns="0" rtlCol="0">
            <a:spAutoFit/>
          </a:bodyPr>
          <a:lstStyle/>
          <a:p>
            <a:pPr marL="12700">
              <a:lnSpc>
                <a:spcPct val="100000"/>
              </a:lnSpc>
              <a:spcBef>
                <a:spcPts val="100"/>
              </a:spcBef>
            </a:pPr>
            <a:r>
              <a:rPr lang="ja-JP" altLang="en-US" sz="4800" spc="-20">
                <a:latin typeface="+mj-ea"/>
              </a:rPr>
              <a:t>想定される疑問</a:t>
            </a:r>
            <a:endParaRPr sz="4800">
              <a:latin typeface="+mj-ea"/>
            </a:endParaRPr>
          </a:p>
        </p:txBody>
      </p:sp>
      <p:sp>
        <p:nvSpPr>
          <p:cNvPr id="3" name="object 3"/>
          <p:cNvSpPr txBox="1"/>
          <p:nvPr/>
        </p:nvSpPr>
        <p:spPr>
          <a:xfrm>
            <a:off x="1511300" y="2401254"/>
            <a:ext cx="15101569" cy="5237331"/>
          </a:xfrm>
          <a:prstGeom prst="rect">
            <a:avLst/>
          </a:prstGeom>
        </p:spPr>
        <p:txBody>
          <a:bodyPr vert="horz" wrap="square" lIns="0" tIns="12700" rIns="0" bIns="0" rtlCol="0">
            <a:spAutoFit/>
          </a:bodyPr>
          <a:lstStyle/>
          <a:p>
            <a:pPr marL="12700" algn="just">
              <a:lnSpc>
                <a:spcPct val="100000"/>
              </a:lnSpc>
              <a:spcBef>
                <a:spcPts val="100"/>
              </a:spcBef>
            </a:pPr>
            <a:r>
              <a:rPr lang="en-US" altLang="ja-JP" sz="4400" spc="35" dirty="0">
                <a:solidFill>
                  <a:srgbClr val="9B81BB"/>
                </a:solidFill>
                <a:latin typeface="Microsoft Sans Serif"/>
                <a:cs typeface="Microsoft Sans Serif"/>
              </a:rPr>
              <a:t>Q: Python</a:t>
            </a:r>
            <a:r>
              <a:rPr lang="ja-JP" altLang="en-US" sz="4400" spc="35">
                <a:solidFill>
                  <a:srgbClr val="9B81BB"/>
                </a:solidFill>
                <a:latin typeface="Microsoft Sans Serif"/>
                <a:cs typeface="Microsoft Sans Serif"/>
              </a:rPr>
              <a:t>の静的解析が困難だという根拠は？</a:t>
            </a:r>
            <a:endParaRPr lang="en-US" altLang="ja-JP" sz="3200" spc="55" dirty="0">
              <a:solidFill>
                <a:schemeClr val="bg1">
                  <a:lumMod val="85000"/>
                </a:schemeClr>
              </a:solidFill>
              <a:latin typeface="Microsoft Sans Serif"/>
              <a:cs typeface="Microsoft Sans Serif"/>
            </a:endParaRPr>
          </a:p>
          <a:p>
            <a:pPr marL="12700" algn="just">
              <a:lnSpc>
                <a:spcPct val="100000"/>
              </a:lnSpc>
              <a:spcBef>
                <a:spcPts val="100"/>
              </a:spcBef>
            </a:pPr>
            <a:endParaRPr lang="en-US" altLang="ja-JP" sz="3200" spc="55" dirty="0">
              <a:solidFill>
                <a:schemeClr val="bg1">
                  <a:lumMod val="85000"/>
                </a:schemeClr>
              </a:solidFill>
              <a:latin typeface="Microsoft Sans Serif"/>
              <a:cs typeface="Microsoft Sans Serif"/>
            </a:endParaRPr>
          </a:p>
          <a:p>
            <a:pPr marL="12700" algn="just">
              <a:lnSpc>
                <a:spcPct val="100000"/>
              </a:lnSpc>
              <a:spcBef>
                <a:spcPts val="100"/>
              </a:spcBef>
            </a:pPr>
            <a:r>
              <a:rPr lang="en-US" altLang="ja-JP" sz="3200" spc="55" dirty="0">
                <a:solidFill>
                  <a:schemeClr val="bg1">
                    <a:lumMod val="85000"/>
                  </a:schemeClr>
                </a:solidFill>
                <a:latin typeface="Microsoft Sans Serif"/>
                <a:cs typeface="Microsoft Sans Serif"/>
              </a:rPr>
              <a:t>A:</a:t>
            </a:r>
          </a:p>
          <a:p>
            <a:pPr marL="12700" algn="just">
              <a:lnSpc>
                <a:spcPct val="100000"/>
              </a:lnSpc>
              <a:spcBef>
                <a:spcPts val="100"/>
              </a:spcBef>
            </a:pPr>
            <a:r>
              <a:rPr lang="en-US" altLang="ja-JP" sz="3200" spc="55" dirty="0">
                <a:solidFill>
                  <a:schemeClr val="bg1">
                    <a:lumMod val="85000"/>
                  </a:schemeClr>
                </a:solidFill>
                <a:latin typeface="Microsoft Sans Serif"/>
                <a:cs typeface="Microsoft Sans Serif"/>
              </a:rPr>
              <a:t>	</a:t>
            </a:r>
            <a:r>
              <a:rPr lang="ja-JP" altLang="en-US" sz="3200" spc="55">
                <a:solidFill>
                  <a:schemeClr val="bg1">
                    <a:lumMod val="85000"/>
                  </a:schemeClr>
                </a:solidFill>
                <a:latin typeface="Microsoft Sans Serif"/>
                <a:cs typeface="Microsoft Sans Serif"/>
              </a:rPr>
              <a:t>実際にやってみた</a:t>
            </a:r>
            <a:endParaRPr lang="en-US" altLang="ja-JP" sz="3200" spc="55" dirty="0">
              <a:solidFill>
                <a:schemeClr val="bg1">
                  <a:lumMod val="85000"/>
                </a:schemeClr>
              </a:solidFill>
              <a:latin typeface="Microsoft Sans Serif"/>
              <a:cs typeface="Microsoft Sans Serif"/>
            </a:endParaRPr>
          </a:p>
          <a:p>
            <a:pPr marL="12700" algn="just">
              <a:lnSpc>
                <a:spcPct val="100000"/>
              </a:lnSpc>
              <a:spcBef>
                <a:spcPts val="100"/>
              </a:spcBef>
            </a:pPr>
            <a:endParaRPr lang="en-US" altLang="ja-JP" sz="3200" spc="55" dirty="0">
              <a:solidFill>
                <a:schemeClr val="bg1">
                  <a:lumMod val="85000"/>
                </a:schemeClr>
              </a:solidFill>
              <a:latin typeface="Microsoft Sans Serif"/>
              <a:cs typeface="Microsoft Sans Serif"/>
            </a:endParaRPr>
          </a:p>
          <a:p>
            <a:pPr marL="12700" algn="just">
              <a:lnSpc>
                <a:spcPct val="100000"/>
              </a:lnSpc>
              <a:spcBef>
                <a:spcPts val="100"/>
              </a:spcBef>
            </a:pPr>
            <a:r>
              <a:rPr lang="en-US" altLang="ja-JP" sz="3200" spc="55" dirty="0">
                <a:solidFill>
                  <a:schemeClr val="bg1">
                    <a:lumMod val="85000"/>
                  </a:schemeClr>
                </a:solidFill>
                <a:latin typeface="Microsoft Sans Serif"/>
                <a:cs typeface="Microsoft Sans Serif"/>
              </a:rPr>
              <a:t>	</a:t>
            </a:r>
            <a:r>
              <a:rPr lang="en-US" altLang="ja-JP" sz="3200" spc="55" dirty="0">
                <a:solidFill>
                  <a:schemeClr val="bg1">
                    <a:lumMod val="85000"/>
                  </a:schemeClr>
                </a:solidFill>
                <a:latin typeface="Microsoft Sans Serif"/>
                <a:cs typeface="Microsoft Sans Serif"/>
                <a:hlinkClick r:id="rId2"/>
              </a:rPr>
              <a:t>https://github.com/mtshiba/pylyzer</a:t>
            </a:r>
            <a:endParaRPr lang="en-US" altLang="ja-JP" sz="3200" spc="55" dirty="0">
              <a:solidFill>
                <a:schemeClr val="bg1">
                  <a:lumMod val="85000"/>
                </a:schemeClr>
              </a:solidFill>
              <a:latin typeface="Microsoft Sans Serif"/>
              <a:cs typeface="Microsoft Sans Serif"/>
            </a:endParaRPr>
          </a:p>
          <a:p>
            <a:pPr marL="12700" algn="just">
              <a:lnSpc>
                <a:spcPct val="100000"/>
              </a:lnSpc>
              <a:spcBef>
                <a:spcPts val="100"/>
              </a:spcBef>
            </a:pPr>
            <a:endParaRPr lang="en-US" altLang="ja-JP" sz="3200" spc="55" dirty="0">
              <a:solidFill>
                <a:schemeClr val="bg1">
                  <a:lumMod val="85000"/>
                </a:schemeClr>
              </a:solidFill>
              <a:latin typeface="Microsoft Sans Serif"/>
              <a:cs typeface="Microsoft Sans Serif"/>
            </a:endParaRPr>
          </a:p>
          <a:p>
            <a:pPr marL="12700" algn="just">
              <a:lnSpc>
                <a:spcPct val="100000"/>
              </a:lnSpc>
              <a:spcBef>
                <a:spcPts val="100"/>
              </a:spcBef>
            </a:pPr>
            <a:r>
              <a:rPr lang="en-US" altLang="ja-JP" sz="3200" spc="55" dirty="0">
                <a:solidFill>
                  <a:schemeClr val="bg1">
                    <a:lumMod val="85000"/>
                  </a:schemeClr>
                </a:solidFill>
                <a:latin typeface="Microsoft Sans Serif"/>
                <a:cs typeface="Microsoft Sans Serif"/>
              </a:rPr>
              <a:t>	Erg</a:t>
            </a:r>
            <a:r>
              <a:rPr lang="ja-JP" altLang="en-US" sz="3200" spc="55">
                <a:solidFill>
                  <a:schemeClr val="bg1">
                    <a:lumMod val="85000"/>
                  </a:schemeClr>
                </a:solidFill>
                <a:latin typeface="Microsoft Sans Serif"/>
                <a:cs typeface="Microsoft Sans Serif"/>
              </a:rPr>
              <a:t>の型検査器を流用した</a:t>
            </a:r>
            <a:r>
              <a:rPr lang="en-US" altLang="ja-JP" sz="3200" spc="55" dirty="0">
                <a:solidFill>
                  <a:schemeClr val="bg1">
                    <a:lumMod val="85000"/>
                  </a:schemeClr>
                </a:solidFill>
                <a:latin typeface="Microsoft Sans Serif"/>
                <a:cs typeface="Microsoft Sans Serif"/>
              </a:rPr>
              <a:t>Python</a:t>
            </a:r>
            <a:r>
              <a:rPr lang="ja-JP" altLang="en-US" sz="3200" spc="55">
                <a:solidFill>
                  <a:schemeClr val="bg1">
                    <a:lumMod val="85000"/>
                  </a:schemeClr>
                </a:solidFill>
                <a:latin typeface="Microsoft Sans Serif"/>
                <a:cs typeface="Microsoft Sans Serif"/>
              </a:rPr>
              <a:t>の静的解析ツール</a:t>
            </a:r>
            <a:endParaRPr lang="en-US" altLang="ja-JP" sz="3200" spc="55" dirty="0">
              <a:solidFill>
                <a:schemeClr val="bg1">
                  <a:lumMod val="85000"/>
                </a:schemeClr>
              </a:solidFill>
              <a:latin typeface="Microsoft Sans Serif"/>
              <a:cs typeface="Microsoft Sans Serif"/>
            </a:endParaRPr>
          </a:p>
          <a:p>
            <a:pPr marL="12700" algn="just">
              <a:lnSpc>
                <a:spcPct val="100000"/>
              </a:lnSpc>
              <a:spcBef>
                <a:spcPts val="100"/>
              </a:spcBef>
            </a:pPr>
            <a:r>
              <a:rPr lang="en-US" altLang="ja-JP" sz="3200" spc="55" dirty="0">
                <a:solidFill>
                  <a:schemeClr val="bg1">
                    <a:lumMod val="85000"/>
                  </a:schemeClr>
                </a:solidFill>
                <a:latin typeface="Microsoft Sans Serif"/>
                <a:cs typeface="Microsoft Sans Serif"/>
              </a:rPr>
              <a:t>	</a:t>
            </a:r>
            <a:r>
              <a:rPr lang="ja-JP" altLang="en-US" sz="3200" spc="55">
                <a:solidFill>
                  <a:schemeClr val="bg1">
                    <a:lumMod val="85000"/>
                  </a:schemeClr>
                </a:solidFill>
                <a:latin typeface="Microsoft Sans Serif"/>
                <a:cs typeface="Microsoft Sans Serif"/>
              </a:rPr>
              <a:t>型推論なども行えるが、やはりこのアプローチでは限界がある</a:t>
            </a:r>
            <a:endParaRPr lang="en-US" altLang="ja-JP" sz="3200" spc="55" dirty="0">
              <a:solidFill>
                <a:schemeClr val="bg1">
                  <a:lumMod val="85000"/>
                </a:schemeClr>
              </a:solidFill>
              <a:latin typeface="Microsoft Sans Serif"/>
              <a:cs typeface="Microsoft Sans Serif"/>
            </a:endParaRPr>
          </a:p>
          <a:p>
            <a:pPr marL="12700" algn="just">
              <a:lnSpc>
                <a:spcPct val="100000"/>
              </a:lnSpc>
              <a:spcBef>
                <a:spcPts val="100"/>
              </a:spcBef>
            </a:pPr>
            <a:r>
              <a:rPr lang="en-US" altLang="ja-JP" sz="3200" spc="55" dirty="0">
                <a:solidFill>
                  <a:schemeClr val="bg1">
                    <a:lumMod val="85000"/>
                  </a:schemeClr>
                </a:solidFill>
                <a:latin typeface="Microsoft Sans Serif"/>
                <a:cs typeface="Microsoft Sans Serif"/>
              </a:rPr>
              <a:t>	</a:t>
            </a:r>
            <a:r>
              <a:rPr lang="ja-JP" altLang="en-US" sz="3200" spc="55">
                <a:solidFill>
                  <a:schemeClr val="bg1">
                    <a:lumMod val="85000"/>
                  </a:schemeClr>
                </a:solidFill>
                <a:latin typeface="Microsoft Sans Serif"/>
                <a:cs typeface="Microsoft Sans Serif"/>
              </a:rPr>
              <a:t>と感じている</a:t>
            </a:r>
            <a:endParaRPr lang="en-US" altLang="ja-JP" sz="3200" spc="55" dirty="0">
              <a:solidFill>
                <a:schemeClr val="bg1">
                  <a:lumMod val="85000"/>
                </a:schemeClr>
              </a:solidFill>
              <a:latin typeface="Microsoft Sans Serif"/>
              <a:cs typeface="Microsoft Sans Serif"/>
            </a:endParaRPr>
          </a:p>
        </p:txBody>
      </p:sp>
      <p:sp>
        <p:nvSpPr>
          <p:cNvPr id="4" name="object 4"/>
          <p:cNvSpPr/>
          <p:nvPr/>
        </p:nvSpPr>
        <p:spPr>
          <a:xfrm>
            <a:off x="953736" y="956429"/>
            <a:ext cx="19050" cy="8382000"/>
          </a:xfrm>
          <a:custGeom>
            <a:avLst/>
            <a:gdLst/>
            <a:ahLst/>
            <a:cxnLst/>
            <a:rect l="l" t="t" r="r" b="b"/>
            <a:pathLst>
              <a:path w="19050" h="8382000">
                <a:moveTo>
                  <a:pt x="19050" y="8382000"/>
                </a:moveTo>
                <a:lnTo>
                  <a:pt x="0" y="8382000"/>
                </a:lnTo>
                <a:lnTo>
                  <a:pt x="0" y="0"/>
                </a:lnTo>
                <a:lnTo>
                  <a:pt x="19050" y="0"/>
                </a:lnTo>
                <a:lnTo>
                  <a:pt x="19050" y="8382000"/>
                </a:lnTo>
                <a:close/>
              </a:path>
            </a:pathLst>
          </a:custGeom>
          <a:solidFill>
            <a:srgbClr val="9B81BB">
              <a:alpha val="29798"/>
            </a:srgbClr>
          </a:solidFill>
        </p:spPr>
        <p:txBody>
          <a:bodyPr wrap="square" lIns="0" tIns="0" rIns="0" bIns="0" rtlCol="0"/>
          <a:lstStyle/>
          <a:p>
            <a:endParaRPr/>
          </a:p>
        </p:txBody>
      </p:sp>
      <p:sp>
        <p:nvSpPr>
          <p:cNvPr id="9" name="object 9"/>
          <p:cNvSpPr txBox="1">
            <a:spLocks noGrp="1"/>
          </p:cNvSpPr>
          <p:nvPr>
            <p:ph type="sldNum" sz="quarter" idx="7"/>
          </p:nvPr>
        </p:nvSpPr>
        <p:spPr>
          <a:xfrm>
            <a:off x="17693162" y="9609511"/>
            <a:ext cx="366237" cy="330218"/>
          </a:xfrm>
          <a:prstGeom prst="rect">
            <a:avLst/>
          </a:prstGeom>
        </p:spPr>
        <p:txBody>
          <a:bodyPr vert="horz" wrap="square" lIns="0" tIns="29844" rIns="0" bIns="0" rtlCol="0">
            <a:spAutoFit/>
          </a:bodyPr>
          <a:lstStyle/>
          <a:p>
            <a:pPr marL="38100">
              <a:lnSpc>
                <a:spcPct val="100000"/>
              </a:lnSpc>
              <a:spcBef>
                <a:spcPts val="234"/>
              </a:spcBef>
            </a:pPr>
            <a:fld id="{81D60167-4931-47E6-BA6A-407CBD079E47}" type="slidenum">
              <a:rPr spc="30" dirty="0"/>
              <a:t>36</a:t>
            </a:fld>
            <a:endParaRPr spc="30"/>
          </a:p>
        </p:txBody>
      </p:sp>
    </p:spTree>
    <p:extLst>
      <p:ext uri="{BB962C8B-B14F-4D97-AF65-F5344CB8AC3E}">
        <p14:creationId xmlns:p14="http://schemas.microsoft.com/office/powerpoint/2010/main" val="119017368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11300" y="981615"/>
            <a:ext cx="9216390" cy="756920"/>
          </a:xfrm>
          <a:prstGeom prst="rect">
            <a:avLst/>
          </a:prstGeom>
        </p:spPr>
        <p:txBody>
          <a:bodyPr vert="horz" wrap="square" lIns="0" tIns="12700" rIns="0" bIns="0" rtlCol="0">
            <a:spAutoFit/>
          </a:bodyPr>
          <a:lstStyle/>
          <a:p>
            <a:pPr marL="12700">
              <a:lnSpc>
                <a:spcPct val="100000"/>
              </a:lnSpc>
              <a:spcBef>
                <a:spcPts val="100"/>
              </a:spcBef>
            </a:pPr>
            <a:r>
              <a:rPr lang="ja-JP" altLang="en-US" sz="4800" spc="-20">
                <a:latin typeface="+mj-ea"/>
              </a:rPr>
              <a:t>想定される疑問</a:t>
            </a:r>
            <a:endParaRPr sz="4800">
              <a:latin typeface="+mj-ea"/>
            </a:endParaRPr>
          </a:p>
        </p:txBody>
      </p:sp>
      <p:sp>
        <p:nvSpPr>
          <p:cNvPr id="3" name="object 3"/>
          <p:cNvSpPr txBox="1"/>
          <p:nvPr/>
        </p:nvSpPr>
        <p:spPr>
          <a:xfrm>
            <a:off x="1511300" y="2401254"/>
            <a:ext cx="15101569" cy="7258397"/>
          </a:xfrm>
          <a:prstGeom prst="rect">
            <a:avLst/>
          </a:prstGeom>
        </p:spPr>
        <p:txBody>
          <a:bodyPr vert="horz" wrap="square" lIns="0" tIns="12700" rIns="0" bIns="0" rtlCol="0">
            <a:spAutoFit/>
          </a:bodyPr>
          <a:lstStyle/>
          <a:p>
            <a:pPr marL="12700" algn="just">
              <a:lnSpc>
                <a:spcPct val="100000"/>
              </a:lnSpc>
              <a:spcBef>
                <a:spcPts val="100"/>
              </a:spcBef>
            </a:pPr>
            <a:r>
              <a:rPr lang="en-US" altLang="ja-JP" sz="4400" spc="35">
                <a:solidFill>
                  <a:srgbClr val="9B81BB"/>
                </a:solidFill>
                <a:latin typeface="Microsoft Sans Serif"/>
                <a:cs typeface="Microsoft Sans Serif"/>
              </a:rPr>
              <a:t>Q:</a:t>
            </a:r>
            <a:r>
              <a:rPr lang="ja-JP" altLang="en-US" sz="4400" spc="35">
                <a:solidFill>
                  <a:srgbClr val="9B81BB"/>
                </a:solidFill>
                <a:latin typeface="Microsoft Sans Serif"/>
                <a:cs typeface="Microsoft Sans Serif"/>
              </a:rPr>
              <a:t> 移行が大変で人気が出ないのでは？</a:t>
            </a:r>
            <a:endParaRPr lang="en-US" altLang="ja-JP" sz="4400" spc="35">
              <a:solidFill>
                <a:srgbClr val="9B81BB"/>
              </a:solidFill>
              <a:latin typeface="Microsoft Sans Serif"/>
              <a:cs typeface="Microsoft Sans Serif"/>
            </a:endParaRPr>
          </a:p>
          <a:p>
            <a:pPr marL="12700" algn="just">
              <a:lnSpc>
                <a:spcPct val="100000"/>
              </a:lnSpc>
              <a:spcBef>
                <a:spcPts val="100"/>
              </a:spcBef>
            </a:pPr>
            <a:endParaRPr lang="en-US" altLang="ja-JP" sz="3200" spc="55">
              <a:solidFill>
                <a:schemeClr val="bg1">
                  <a:lumMod val="85000"/>
                </a:schemeClr>
              </a:solidFill>
              <a:latin typeface="Microsoft Sans Serif"/>
              <a:cs typeface="Microsoft Sans Serif"/>
            </a:endParaRPr>
          </a:p>
          <a:p>
            <a:pPr marL="12700" algn="just">
              <a:lnSpc>
                <a:spcPct val="100000"/>
              </a:lnSpc>
              <a:spcBef>
                <a:spcPts val="100"/>
              </a:spcBef>
            </a:pPr>
            <a:r>
              <a:rPr lang="en-US" altLang="ja-JP" sz="3200" spc="55">
                <a:solidFill>
                  <a:schemeClr val="bg1">
                    <a:lumMod val="85000"/>
                  </a:schemeClr>
                </a:solidFill>
                <a:latin typeface="Microsoft Sans Serif"/>
                <a:cs typeface="Microsoft Sans Serif"/>
              </a:rPr>
              <a:t>A:</a:t>
            </a:r>
          </a:p>
          <a:p>
            <a:pPr marL="12700" algn="just">
              <a:lnSpc>
                <a:spcPct val="100000"/>
              </a:lnSpc>
              <a:spcBef>
                <a:spcPts val="100"/>
              </a:spcBef>
            </a:pPr>
            <a:r>
              <a:rPr lang="en-US" altLang="ja-JP" sz="3200" spc="55">
                <a:solidFill>
                  <a:schemeClr val="bg1">
                    <a:lumMod val="85000"/>
                  </a:schemeClr>
                </a:solidFill>
                <a:latin typeface="Microsoft Sans Serif"/>
                <a:cs typeface="Microsoft Sans Serif"/>
              </a:rPr>
              <a:t>	Python</a:t>
            </a:r>
            <a:r>
              <a:rPr lang="ja-JP" altLang="en-US" sz="3200" spc="55">
                <a:solidFill>
                  <a:schemeClr val="bg1">
                    <a:lumMod val="85000"/>
                  </a:schemeClr>
                </a:solidFill>
                <a:latin typeface="Microsoft Sans Serif"/>
                <a:cs typeface="Microsoft Sans Serif"/>
              </a:rPr>
              <a:t>のような人気言語となることはそもそも目的ではない</a:t>
            </a:r>
            <a:endParaRPr lang="en-US" altLang="ja-JP" sz="3200" spc="55">
              <a:solidFill>
                <a:schemeClr val="bg1">
                  <a:lumMod val="85000"/>
                </a:schemeClr>
              </a:solidFill>
              <a:latin typeface="Microsoft Sans Serif"/>
              <a:cs typeface="Microsoft Sans Serif"/>
            </a:endParaRPr>
          </a:p>
          <a:p>
            <a:pPr marL="12700" algn="just">
              <a:lnSpc>
                <a:spcPct val="100000"/>
              </a:lnSpc>
              <a:spcBef>
                <a:spcPts val="100"/>
              </a:spcBef>
            </a:pPr>
            <a:r>
              <a:rPr lang="en-US" altLang="ja-JP" sz="3200" spc="55">
                <a:solidFill>
                  <a:schemeClr val="bg1">
                    <a:lumMod val="85000"/>
                  </a:schemeClr>
                </a:solidFill>
                <a:latin typeface="Microsoft Sans Serif"/>
                <a:cs typeface="Microsoft Sans Serif"/>
              </a:rPr>
              <a:t>	</a:t>
            </a:r>
            <a:r>
              <a:rPr lang="ja-JP" altLang="en-US" sz="3200" spc="55">
                <a:solidFill>
                  <a:schemeClr val="bg1">
                    <a:lumMod val="85000"/>
                  </a:schemeClr>
                </a:solidFill>
                <a:latin typeface="Microsoft Sans Serif"/>
                <a:cs typeface="Microsoft Sans Serif"/>
              </a:rPr>
              <a:t>また</a:t>
            </a:r>
            <a:r>
              <a:rPr lang="en-US" altLang="ja-JP" sz="3200" spc="55">
                <a:solidFill>
                  <a:schemeClr val="bg1">
                    <a:lumMod val="85000"/>
                  </a:schemeClr>
                </a:solidFill>
                <a:latin typeface="Microsoft Sans Serif"/>
                <a:cs typeface="Microsoft Sans Serif"/>
              </a:rPr>
              <a:t>Python</a:t>
            </a:r>
            <a:r>
              <a:rPr lang="ja-JP" altLang="en-US" sz="3200" spc="55">
                <a:solidFill>
                  <a:schemeClr val="bg1">
                    <a:lumMod val="85000"/>
                  </a:schemeClr>
                </a:solidFill>
                <a:latin typeface="Microsoft Sans Serif"/>
                <a:cs typeface="Microsoft Sans Serif"/>
              </a:rPr>
              <a:t>を打倒する意図もない</a:t>
            </a:r>
            <a:endParaRPr lang="en-US" altLang="ja-JP" sz="3200" spc="55">
              <a:solidFill>
                <a:schemeClr val="bg1">
                  <a:lumMod val="85000"/>
                </a:schemeClr>
              </a:solidFill>
              <a:latin typeface="Microsoft Sans Serif"/>
              <a:cs typeface="Microsoft Sans Serif"/>
            </a:endParaRPr>
          </a:p>
          <a:p>
            <a:pPr marL="12700" algn="just">
              <a:lnSpc>
                <a:spcPct val="100000"/>
              </a:lnSpc>
              <a:spcBef>
                <a:spcPts val="100"/>
              </a:spcBef>
            </a:pPr>
            <a:endParaRPr lang="en-US" altLang="ja-JP" sz="3200" spc="55">
              <a:solidFill>
                <a:schemeClr val="bg1">
                  <a:lumMod val="85000"/>
                </a:schemeClr>
              </a:solidFill>
              <a:latin typeface="Microsoft Sans Serif"/>
              <a:cs typeface="Microsoft Sans Serif"/>
            </a:endParaRPr>
          </a:p>
          <a:p>
            <a:pPr marL="12700" algn="just">
              <a:lnSpc>
                <a:spcPct val="100000"/>
              </a:lnSpc>
              <a:spcBef>
                <a:spcPts val="100"/>
              </a:spcBef>
            </a:pPr>
            <a:r>
              <a:rPr lang="en-US" altLang="ja-JP" sz="3200" spc="55">
                <a:solidFill>
                  <a:schemeClr val="bg1">
                    <a:lumMod val="85000"/>
                  </a:schemeClr>
                </a:solidFill>
                <a:latin typeface="Microsoft Sans Serif"/>
                <a:cs typeface="Microsoft Sans Serif"/>
              </a:rPr>
              <a:t>	</a:t>
            </a:r>
            <a:r>
              <a:rPr lang="ja-JP" altLang="en-US" sz="3200" spc="55">
                <a:solidFill>
                  <a:schemeClr val="bg1">
                    <a:lumMod val="85000"/>
                  </a:schemeClr>
                </a:solidFill>
                <a:latin typeface="Microsoft Sans Serif"/>
                <a:cs typeface="Microsoft Sans Serif"/>
              </a:rPr>
              <a:t>あくまで</a:t>
            </a:r>
            <a:r>
              <a:rPr lang="en-US" altLang="ja-JP" sz="3200" spc="55">
                <a:solidFill>
                  <a:schemeClr val="bg1">
                    <a:lumMod val="85000"/>
                  </a:schemeClr>
                </a:solidFill>
                <a:latin typeface="Microsoft Sans Serif"/>
                <a:cs typeface="Microsoft Sans Serif"/>
              </a:rPr>
              <a:t>Python</a:t>
            </a:r>
            <a:r>
              <a:rPr lang="ja-JP" altLang="en-US" sz="3200" spc="55">
                <a:solidFill>
                  <a:schemeClr val="bg1">
                    <a:lumMod val="85000"/>
                  </a:schemeClr>
                </a:solidFill>
                <a:latin typeface="Microsoft Sans Serif"/>
                <a:cs typeface="Microsoft Sans Serif"/>
              </a:rPr>
              <a:t>が占めるべきではなかったニッチを奪回する言語</a:t>
            </a:r>
            <a:endParaRPr lang="en-US" altLang="ja-JP" sz="3200" spc="55">
              <a:solidFill>
                <a:schemeClr val="bg1">
                  <a:lumMod val="85000"/>
                </a:schemeClr>
              </a:solidFill>
              <a:latin typeface="Microsoft Sans Serif"/>
              <a:cs typeface="Microsoft Sans Serif"/>
            </a:endParaRPr>
          </a:p>
          <a:p>
            <a:pPr marL="12700" algn="just">
              <a:lnSpc>
                <a:spcPct val="100000"/>
              </a:lnSpc>
              <a:spcBef>
                <a:spcPts val="100"/>
              </a:spcBef>
            </a:pPr>
            <a:endParaRPr lang="en-US" altLang="ja-JP" sz="3200" spc="55">
              <a:solidFill>
                <a:schemeClr val="bg1">
                  <a:lumMod val="85000"/>
                </a:schemeClr>
              </a:solidFill>
              <a:latin typeface="Microsoft Sans Serif"/>
              <a:cs typeface="Microsoft Sans Serif"/>
            </a:endParaRPr>
          </a:p>
          <a:p>
            <a:pPr marL="12700" algn="just">
              <a:lnSpc>
                <a:spcPct val="100000"/>
              </a:lnSpc>
              <a:spcBef>
                <a:spcPts val="100"/>
              </a:spcBef>
            </a:pPr>
            <a:r>
              <a:rPr lang="en-US" altLang="ja-JP" sz="3200" spc="55">
                <a:solidFill>
                  <a:schemeClr val="bg1">
                    <a:lumMod val="85000"/>
                  </a:schemeClr>
                </a:solidFill>
                <a:latin typeface="Microsoft Sans Serif"/>
                <a:cs typeface="Microsoft Sans Serif"/>
              </a:rPr>
              <a:t>	</a:t>
            </a:r>
            <a:r>
              <a:rPr lang="ja-JP" altLang="en-US" sz="3200" spc="55">
                <a:solidFill>
                  <a:schemeClr val="bg1">
                    <a:lumMod val="85000"/>
                  </a:schemeClr>
                </a:solidFill>
                <a:latin typeface="Microsoft Sans Serif"/>
                <a:cs typeface="Microsoft Sans Serif"/>
              </a:rPr>
              <a:t>そしてそのようなニッチで苦しむ人々は技術力があり、新言語の</a:t>
            </a:r>
            <a:endParaRPr lang="en-US" altLang="ja-JP" sz="3200" spc="55">
              <a:solidFill>
                <a:schemeClr val="bg1">
                  <a:lumMod val="85000"/>
                </a:schemeClr>
              </a:solidFill>
              <a:latin typeface="Microsoft Sans Serif"/>
              <a:cs typeface="Microsoft Sans Serif"/>
            </a:endParaRPr>
          </a:p>
          <a:p>
            <a:pPr marL="12700" algn="just">
              <a:lnSpc>
                <a:spcPct val="100000"/>
              </a:lnSpc>
              <a:spcBef>
                <a:spcPts val="100"/>
              </a:spcBef>
            </a:pPr>
            <a:r>
              <a:rPr lang="en-US" altLang="ja-JP" sz="3200" spc="55">
                <a:solidFill>
                  <a:schemeClr val="bg1">
                    <a:lumMod val="85000"/>
                  </a:schemeClr>
                </a:solidFill>
                <a:latin typeface="Microsoft Sans Serif"/>
                <a:cs typeface="Microsoft Sans Serif"/>
              </a:rPr>
              <a:t>	</a:t>
            </a:r>
            <a:r>
              <a:rPr lang="ja-JP" altLang="en-US" sz="3200" spc="55">
                <a:solidFill>
                  <a:schemeClr val="bg1">
                    <a:lumMod val="85000"/>
                  </a:schemeClr>
                </a:solidFill>
                <a:latin typeface="Microsoft Sans Serif"/>
                <a:cs typeface="Microsoft Sans Serif"/>
              </a:rPr>
              <a:t>学習もそれほど苦にしないと思われる</a:t>
            </a:r>
            <a:endParaRPr lang="en-US" altLang="ja-JP" sz="3200" spc="55">
              <a:solidFill>
                <a:schemeClr val="bg1">
                  <a:lumMod val="85000"/>
                </a:schemeClr>
              </a:solidFill>
              <a:latin typeface="Microsoft Sans Serif"/>
              <a:cs typeface="Microsoft Sans Serif"/>
            </a:endParaRPr>
          </a:p>
          <a:p>
            <a:pPr marL="12700" algn="just">
              <a:lnSpc>
                <a:spcPct val="100000"/>
              </a:lnSpc>
              <a:spcBef>
                <a:spcPts val="100"/>
              </a:spcBef>
            </a:pPr>
            <a:endParaRPr lang="en-US" altLang="ja-JP" sz="3200" spc="55">
              <a:solidFill>
                <a:schemeClr val="bg1">
                  <a:lumMod val="85000"/>
                </a:schemeClr>
              </a:solidFill>
              <a:latin typeface="Microsoft Sans Serif"/>
              <a:cs typeface="Microsoft Sans Serif"/>
            </a:endParaRPr>
          </a:p>
          <a:p>
            <a:pPr marL="12700" algn="just">
              <a:lnSpc>
                <a:spcPct val="100000"/>
              </a:lnSpc>
              <a:spcBef>
                <a:spcPts val="100"/>
              </a:spcBef>
            </a:pPr>
            <a:r>
              <a:rPr lang="en-US" altLang="ja-JP" sz="3200" spc="55">
                <a:solidFill>
                  <a:schemeClr val="bg1">
                    <a:lumMod val="85000"/>
                  </a:schemeClr>
                </a:solidFill>
                <a:latin typeface="Microsoft Sans Serif"/>
                <a:cs typeface="Microsoft Sans Serif"/>
              </a:rPr>
              <a:t>	(</a:t>
            </a:r>
            <a:r>
              <a:rPr lang="ja-JP" altLang="en-US" sz="3200" spc="55">
                <a:solidFill>
                  <a:schemeClr val="bg1">
                    <a:lumMod val="85000"/>
                  </a:schemeClr>
                </a:solidFill>
                <a:latin typeface="Microsoft Sans Serif"/>
                <a:cs typeface="Microsoft Sans Serif"/>
              </a:rPr>
              <a:t>また、これからスキルの低いプログラマは</a:t>
            </a:r>
            <a:r>
              <a:rPr lang="en-US" altLang="ja-JP" sz="3200" spc="55">
                <a:solidFill>
                  <a:schemeClr val="bg1">
                    <a:lumMod val="85000"/>
                  </a:schemeClr>
                </a:solidFill>
                <a:latin typeface="Microsoft Sans Serif"/>
                <a:cs typeface="Microsoft Sans Serif"/>
              </a:rPr>
              <a:t>AI</a:t>
            </a:r>
            <a:r>
              <a:rPr lang="ja-JP" altLang="en-US" sz="3200" spc="55">
                <a:solidFill>
                  <a:schemeClr val="bg1">
                    <a:lumMod val="85000"/>
                  </a:schemeClr>
                </a:solidFill>
                <a:latin typeface="Microsoft Sans Serif"/>
                <a:cs typeface="Microsoft Sans Serif"/>
              </a:rPr>
              <a:t>の登場によって</a:t>
            </a:r>
            <a:endParaRPr lang="en-US" altLang="ja-JP" sz="3200" spc="55">
              <a:solidFill>
                <a:schemeClr val="bg1">
                  <a:lumMod val="85000"/>
                </a:schemeClr>
              </a:solidFill>
              <a:latin typeface="Microsoft Sans Serif"/>
              <a:cs typeface="Microsoft Sans Serif"/>
            </a:endParaRPr>
          </a:p>
          <a:p>
            <a:pPr marL="12700" algn="just">
              <a:lnSpc>
                <a:spcPct val="100000"/>
              </a:lnSpc>
              <a:spcBef>
                <a:spcPts val="100"/>
              </a:spcBef>
            </a:pPr>
            <a:r>
              <a:rPr lang="en-US" altLang="ja-JP" sz="3200" spc="55">
                <a:solidFill>
                  <a:schemeClr val="bg1">
                    <a:lumMod val="85000"/>
                  </a:schemeClr>
                </a:solidFill>
                <a:latin typeface="Microsoft Sans Serif"/>
                <a:cs typeface="Microsoft Sans Serif"/>
              </a:rPr>
              <a:t>	</a:t>
            </a:r>
            <a:r>
              <a:rPr lang="ja-JP" altLang="en-US" sz="3200" spc="55">
                <a:solidFill>
                  <a:schemeClr val="bg1">
                    <a:lumMod val="85000"/>
                  </a:schemeClr>
                </a:solidFill>
                <a:latin typeface="Microsoft Sans Serif"/>
                <a:cs typeface="Microsoft Sans Serif"/>
              </a:rPr>
              <a:t>ある程度淘汰されていくと考えられる</a:t>
            </a:r>
            <a:r>
              <a:rPr lang="en-US" altLang="ja-JP" sz="3200" spc="55">
                <a:solidFill>
                  <a:schemeClr val="bg1">
                    <a:lumMod val="85000"/>
                  </a:schemeClr>
                </a:solidFill>
                <a:latin typeface="Microsoft Sans Serif"/>
                <a:cs typeface="Microsoft Sans Serif"/>
              </a:rPr>
              <a:t>)</a:t>
            </a:r>
          </a:p>
          <a:p>
            <a:pPr marL="12700" algn="just">
              <a:lnSpc>
                <a:spcPct val="100000"/>
              </a:lnSpc>
              <a:spcBef>
                <a:spcPts val="100"/>
              </a:spcBef>
            </a:pPr>
            <a:endParaRPr lang="en-US" altLang="ja-JP" sz="3200" spc="55">
              <a:solidFill>
                <a:schemeClr val="bg1">
                  <a:lumMod val="85000"/>
                </a:schemeClr>
              </a:solidFill>
              <a:latin typeface="Microsoft Sans Serif"/>
              <a:cs typeface="Microsoft Sans Serif"/>
            </a:endParaRPr>
          </a:p>
        </p:txBody>
      </p:sp>
      <p:sp>
        <p:nvSpPr>
          <p:cNvPr id="4" name="object 4"/>
          <p:cNvSpPr/>
          <p:nvPr/>
        </p:nvSpPr>
        <p:spPr>
          <a:xfrm>
            <a:off x="953736" y="956429"/>
            <a:ext cx="19050" cy="8382000"/>
          </a:xfrm>
          <a:custGeom>
            <a:avLst/>
            <a:gdLst/>
            <a:ahLst/>
            <a:cxnLst/>
            <a:rect l="l" t="t" r="r" b="b"/>
            <a:pathLst>
              <a:path w="19050" h="8382000">
                <a:moveTo>
                  <a:pt x="19050" y="8382000"/>
                </a:moveTo>
                <a:lnTo>
                  <a:pt x="0" y="8382000"/>
                </a:lnTo>
                <a:lnTo>
                  <a:pt x="0" y="0"/>
                </a:lnTo>
                <a:lnTo>
                  <a:pt x="19050" y="0"/>
                </a:lnTo>
                <a:lnTo>
                  <a:pt x="19050" y="8382000"/>
                </a:lnTo>
                <a:close/>
              </a:path>
            </a:pathLst>
          </a:custGeom>
          <a:solidFill>
            <a:srgbClr val="9B81BB">
              <a:alpha val="29798"/>
            </a:srgbClr>
          </a:solidFill>
        </p:spPr>
        <p:txBody>
          <a:bodyPr wrap="square" lIns="0" tIns="0" rIns="0" bIns="0" rtlCol="0"/>
          <a:lstStyle/>
          <a:p>
            <a:endParaRPr/>
          </a:p>
        </p:txBody>
      </p:sp>
      <p:sp>
        <p:nvSpPr>
          <p:cNvPr id="9" name="object 9"/>
          <p:cNvSpPr txBox="1">
            <a:spLocks noGrp="1"/>
          </p:cNvSpPr>
          <p:nvPr>
            <p:ph type="sldNum" sz="quarter" idx="7"/>
          </p:nvPr>
        </p:nvSpPr>
        <p:spPr>
          <a:xfrm>
            <a:off x="17693162" y="9609511"/>
            <a:ext cx="366237" cy="330218"/>
          </a:xfrm>
          <a:prstGeom prst="rect">
            <a:avLst/>
          </a:prstGeom>
        </p:spPr>
        <p:txBody>
          <a:bodyPr vert="horz" wrap="square" lIns="0" tIns="29844" rIns="0" bIns="0" rtlCol="0">
            <a:spAutoFit/>
          </a:bodyPr>
          <a:lstStyle/>
          <a:p>
            <a:pPr marL="38100">
              <a:lnSpc>
                <a:spcPct val="100000"/>
              </a:lnSpc>
              <a:spcBef>
                <a:spcPts val="234"/>
              </a:spcBef>
            </a:pPr>
            <a:fld id="{81D60167-4931-47E6-BA6A-407CBD079E47}" type="slidenum">
              <a:rPr spc="30" dirty="0"/>
              <a:t>37</a:t>
            </a:fld>
            <a:endParaRPr spc="30"/>
          </a:p>
        </p:txBody>
      </p:sp>
    </p:spTree>
    <p:extLst>
      <p:ext uri="{BB962C8B-B14F-4D97-AF65-F5344CB8AC3E}">
        <p14:creationId xmlns:p14="http://schemas.microsoft.com/office/powerpoint/2010/main" val="139020517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11300" y="981615"/>
            <a:ext cx="9216390" cy="756920"/>
          </a:xfrm>
          <a:prstGeom prst="rect">
            <a:avLst/>
          </a:prstGeom>
        </p:spPr>
        <p:txBody>
          <a:bodyPr vert="horz" wrap="square" lIns="0" tIns="12700" rIns="0" bIns="0" rtlCol="0">
            <a:spAutoFit/>
          </a:bodyPr>
          <a:lstStyle/>
          <a:p>
            <a:pPr marL="12700">
              <a:lnSpc>
                <a:spcPct val="100000"/>
              </a:lnSpc>
              <a:spcBef>
                <a:spcPts val="100"/>
              </a:spcBef>
            </a:pPr>
            <a:r>
              <a:rPr lang="ja-JP" altLang="en-US" sz="4800" spc="-20">
                <a:latin typeface="+mj-ea"/>
              </a:rPr>
              <a:t>想定される疑問</a:t>
            </a:r>
            <a:endParaRPr sz="4800">
              <a:latin typeface="+mj-ea"/>
            </a:endParaRPr>
          </a:p>
        </p:txBody>
      </p:sp>
      <p:sp>
        <p:nvSpPr>
          <p:cNvPr id="3" name="object 3"/>
          <p:cNvSpPr txBox="1"/>
          <p:nvPr/>
        </p:nvSpPr>
        <p:spPr>
          <a:xfrm>
            <a:off x="1511300" y="2401254"/>
            <a:ext cx="15101569" cy="6848029"/>
          </a:xfrm>
          <a:prstGeom prst="rect">
            <a:avLst/>
          </a:prstGeom>
        </p:spPr>
        <p:txBody>
          <a:bodyPr vert="horz" wrap="square" lIns="0" tIns="12700" rIns="0" bIns="0" rtlCol="0">
            <a:spAutoFit/>
          </a:bodyPr>
          <a:lstStyle/>
          <a:p>
            <a:pPr marL="12700" algn="just">
              <a:lnSpc>
                <a:spcPct val="100000"/>
              </a:lnSpc>
              <a:spcBef>
                <a:spcPts val="100"/>
              </a:spcBef>
            </a:pPr>
            <a:r>
              <a:rPr lang="en-US" altLang="ja-JP" sz="4400" spc="35">
                <a:solidFill>
                  <a:srgbClr val="9B81BB"/>
                </a:solidFill>
                <a:latin typeface="Microsoft Sans Serif"/>
                <a:cs typeface="Microsoft Sans Serif"/>
              </a:rPr>
              <a:t>Q: Python</a:t>
            </a:r>
            <a:r>
              <a:rPr lang="ja-JP" altLang="en-US" sz="4400" spc="35">
                <a:solidFill>
                  <a:srgbClr val="9B81BB"/>
                </a:solidFill>
                <a:latin typeface="Microsoft Sans Serif"/>
                <a:cs typeface="Microsoft Sans Serif"/>
              </a:rPr>
              <a:t>の些細なミスは</a:t>
            </a:r>
            <a:endParaRPr lang="en-US" altLang="ja-JP" sz="4400" spc="35">
              <a:solidFill>
                <a:srgbClr val="9B81BB"/>
              </a:solidFill>
              <a:latin typeface="Microsoft Sans Serif"/>
              <a:cs typeface="Microsoft Sans Serif"/>
            </a:endParaRPr>
          </a:p>
          <a:p>
            <a:pPr marL="12700" algn="just">
              <a:lnSpc>
                <a:spcPct val="100000"/>
              </a:lnSpc>
              <a:spcBef>
                <a:spcPts val="100"/>
              </a:spcBef>
            </a:pPr>
            <a:r>
              <a:rPr lang="en-US" altLang="ja-JP" sz="4400" spc="35">
                <a:solidFill>
                  <a:srgbClr val="9B81BB"/>
                </a:solidFill>
                <a:latin typeface="Microsoft Sans Serif"/>
                <a:cs typeface="Microsoft Sans Serif"/>
              </a:rPr>
              <a:t>     </a:t>
            </a:r>
            <a:r>
              <a:rPr lang="ja-JP" altLang="en-US" sz="4400" spc="35">
                <a:solidFill>
                  <a:srgbClr val="9B81BB"/>
                </a:solidFill>
                <a:latin typeface="Microsoft Sans Serif"/>
                <a:cs typeface="Microsoft Sans Serif"/>
              </a:rPr>
              <a:t>所謂</a:t>
            </a:r>
            <a:r>
              <a:rPr lang="en-US" altLang="ja-JP" sz="4400" spc="35">
                <a:solidFill>
                  <a:srgbClr val="9B81BB"/>
                </a:solidFill>
                <a:latin typeface="Microsoft Sans Serif"/>
                <a:cs typeface="Microsoft Sans Serif"/>
              </a:rPr>
              <a:t>AI</a:t>
            </a:r>
            <a:r>
              <a:rPr lang="ja-JP" altLang="en-US" sz="4400" spc="35">
                <a:solidFill>
                  <a:srgbClr val="9B81BB"/>
                </a:solidFill>
                <a:latin typeface="Microsoft Sans Serif"/>
                <a:cs typeface="Microsoft Sans Serif"/>
              </a:rPr>
              <a:t>による修正で十分になっていくのでは？</a:t>
            </a:r>
            <a:endParaRPr lang="en-US" altLang="ja-JP" sz="4400" spc="35">
              <a:solidFill>
                <a:srgbClr val="9B81BB"/>
              </a:solidFill>
              <a:latin typeface="Microsoft Sans Serif"/>
              <a:cs typeface="Microsoft Sans Serif"/>
            </a:endParaRPr>
          </a:p>
          <a:p>
            <a:pPr marL="12700" algn="just">
              <a:lnSpc>
                <a:spcPct val="100000"/>
              </a:lnSpc>
              <a:spcBef>
                <a:spcPts val="100"/>
              </a:spcBef>
            </a:pPr>
            <a:endParaRPr lang="en-US" altLang="ja-JP" sz="3200" spc="55">
              <a:solidFill>
                <a:schemeClr val="bg1">
                  <a:lumMod val="85000"/>
                </a:schemeClr>
              </a:solidFill>
              <a:latin typeface="Microsoft Sans Serif"/>
              <a:cs typeface="Microsoft Sans Serif"/>
            </a:endParaRPr>
          </a:p>
          <a:p>
            <a:pPr marL="12700" algn="just">
              <a:lnSpc>
                <a:spcPct val="100000"/>
              </a:lnSpc>
              <a:spcBef>
                <a:spcPts val="100"/>
              </a:spcBef>
            </a:pPr>
            <a:r>
              <a:rPr lang="en-US" altLang="ja-JP" sz="3200" spc="55">
                <a:solidFill>
                  <a:schemeClr val="bg1">
                    <a:lumMod val="85000"/>
                  </a:schemeClr>
                </a:solidFill>
                <a:latin typeface="Microsoft Sans Serif"/>
                <a:cs typeface="Microsoft Sans Serif"/>
              </a:rPr>
              <a:t>A:</a:t>
            </a:r>
          </a:p>
          <a:p>
            <a:pPr marL="12700" algn="just">
              <a:lnSpc>
                <a:spcPct val="100000"/>
              </a:lnSpc>
              <a:spcBef>
                <a:spcPts val="100"/>
              </a:spcBef>
            </a:pPr>
            <a:r>
              <a:rPr lang="en-US" altLang="ja-JP" sz="3200" spc="55">
                <a:solidFill>
                  <a:schemeClr val="bg1">
                    <a:lumMod val="85000"/>
                  </a:schemeClr>
                </a:solidFill>
                <a:latin typeface="Microsoft Sans Serif"/>
                <a:cs typeface="Microsoft Sans Serif"/>
              </a:rPr>
              <a:t>	</a:t>
            </a:r>
            <a:r>
              <a:rPr lang="ja-JP" altLang="en-US" sz="3200">
                <a:solidFill>
                  <a:schemeClr val="bg1">
                    <a:lumMod val="85000"/>
                  </a:schemeClr>
                </a:solidFill>
              </a:rPr>
              <a:t>現在の</a:t>
            </a:r>
            <a:r>
              <a:rPr lang="en-US" altLang="ja-JP" sz="3200">
                <a:solidFill>
                  <a:schemeClr val="bg1">
                    <a:lumMod val="85000"/>
                  </a:schemeClr>
                </a:solidFill>
              </a:rPr>
              <a:t>LLM</a:t>
            </a:r>
            <a:r>
              <a:rPr lang="ja-JP" altLang="en-US" sz="3200">
                <a:solidFill>
                  <a:schemeClr val="bg1">
                    <a:lumMod val="85000"/>
                  </a:schemeClr>
                </a:solidFill>
              </a:rPr>
              <a:t>の課題： 複雑な計算などを正確にエミュレートできない</a:t>
            </a:r>
            <a:endParaRPr lang="en-US" altLang="ja-JP" sz="3200">
              <a:solidFill>
                <a:schemeClr val="bg1">
                  <a:lumMod val="85000"/>
                </a:schemeClr>
              </a:solidFill>
            </a:endParaRPr>
          </a:p>
          <a:p>
            <a:pPr marL="12700" algn="just">
              <a:lnSpc>
                <a:spcPct val="100000"/>
              </a:lnSpc>
              <a:spcBef>
                <a:spcPts val="100"/>
              </a:spcBef>
            </a:pPr>
            <a:endParaRPr lang="ja-JP" altLang="en-US" sz="3200">
              <a:solidFill>
                <a:schemeClr val="bg1">
                  <a:lumMod val="85000"/>
                </a:schemeClr>
              </a:solidFill>
            </a:endParaRPr>
          </a:p>
          <a:p>
            <a:r>
              <a:rPr lang="en-US" altLang="ja-JP" sz="3200">
                <a:solidFill>
                  <a:schemeClr val="bg1">
                    <a:lumMod val="85000"/>
                  </a:schemeClr>
                </a:solidFill>
              </a:rPr>
              <a:t>	</a:t>
            </a:r>
            <a:r>
              <a:rPr lang="ja-JP" altLang="en-US" sz="3200">
                <a:solidFill>
                  <a:schemeClr val="bg1">
                    <a:lumMod val="85000"/>
                  </a:schemeClr>
                </a:solidFill>
              </a:rPr>
              <a:t>計算部は専用ソフトウェアに移譲させ、専用ソフトウェアの出力を</a:t>
            </a:r>
            <a:endParaRPr lang="en-US" altLang="ja-JP" sz="3200">
              <a:solidFill>
                <a:schemeClr val="bg1">
                  <a:lumMod val="85000"/>
                </a:schemeClr>
              </a:solidFill>
            </a:endParaRPr>
          </a:p>
          <a:p>
            <a:r>
              <a:rPr lang="en-US" altLang="ja-JP" sz="3200">
                <a:solidFill>
                  <a:schemeClr val="bg1">
                    <a:lumMod val="85000"/>
                  </a:schemeClr>
                </a:solidFill>
              </a:rPr>
              <a:t>	</a:t>
            </a:r>
            <a:r>
              <a:rPr lang="ja-JP" altLang="en-US" sz="3200">
                <a:solidFill>
                  <a:schemeClr val="bg1">
                    <a:lumMod val="85000"/>
                  </a:schemeClr>
                </a:solidFill>
              </a:rPr>
              <a:t>フィードバックしてコードを改善させるなどのアイデアがある </a:t>
            </a:r>
            <a:r>
              <a:rPr lang="en-US" altLang="ja-JP" sz="3200">
                <a:solidFill>
                  <a:schemeClr val="bg1">
                    <a:lumMod val="85000"/>
                  </a:schemeClr>
                </a:solidFill>
              </a:rPr>
              <a:t>[1]</a:t>
            </a:r>
          </a:p>
          <a:p>
            <a:endParaRPr lang="ja-JP" altLang="en-US" sz="3200">
              <a:solidFill>
                <a:schemeClr val="bg1">
                  <a:lumMod val="85000"/>
                </a:schemeClr>
              </a:solidFill>
            </a:endParaRPr>
          </a:p>
          <a:p>
            <a:r>
              <a:rPr lang="en-US" altLang="ja-JP" sz="3200">
                <a:solidFill>
                  <a:schemeClr val="bg1">
                    <a:lumMod val="85000"/>
                  </a:schemeClr>
                </a:solidFill>
              </a:rPr>
              <a:t>	</a:t>
            </a:r>
            <a:r>
              <a:rPr lang="ja-JP" altLang="en-US" sz="3200">
                <a:solidFill>
                  <a:schemeClr val="bg1">
                    <a:lumMod val="85000"/>
                  </a:schemeClr>
                </a:solidFill>
              </a:rPr>
              <a:t>すると正確な静的解析を出すソフトウェアは不要になるどころか</a:t>
            </a:r>
            <a:endParaRPr lang="en-US" altLang="ja-JP" sz="3200">
              <a:solidFill>
                <a:schemeClr val="bg1">
                  <a:lumMod val="85000"/>
                </a:schemeClr>
              </a:solidFill>
            </a:endParaRPr>
          </a:p>
          <a:p>
            <a:r>
              <a:rPr lang="en-US" altLang="ja-JP" sz="3200">
                <a:solidFill>
                  <a:schemeClr val="bg1">
                    <a:lumMod val="85000"/>
                  </a:schemeClr>
                </a:solidFill>
              </a:rPr>
              <a:t>	</a:t>
            </a:r>
            <a:r>
              <a:rPr lang="ja-JP" altLang="en-US" sz="3200">
                <a:solidFill>
                  <a:schemeClr val="bg1">
                    <a:lumMod val="85000"/>
                  </a:schemeClr>
                </a:solidFill>
              </a:rPr>
              <a:t>より重要になっていく！</a:t>
            </a:r>
            <a:endParaRPr lang="en-US" altLang="ja-JP" sz="3200">
              <a:solidFill>
                <a:schemeClr val="bg1">
                  <a:lumMod val="85000"/>
                </a:schemeClr>
              </a:solidFill>
            </a:endParaRPr>
          </a:p>
          <a:p>
            <a:endParaRPr lang="en-US" altLang="ja-JP" sz="3200">
              <a:solidFill>
                <a:schemeClr val="bg1">
                  <a:lumMod val="85000"/>
                </a:schemeClr>
              </a:solidFill>
            </a:endParaRPr>
          </a:p>
          <a:p>
            <a:r>
              <a:rPr lang="en-US" altLang="ja-JP" sz="3200">
                <a:solidFill>
                  <a:schemeClr val="bg1">
                    <a:lumMod val="85000"/>
                  </a:schemeClr>
                </a:solidFill>
              </a:rPr>
              <a:t>	[1] </a:t>
            </a:r>
            <a:r>
              <a:rPr lang="en-US" altLang="ja-JP" sz="3200">
                <a:solidFill>
                  <a:srgbClr val="A1C699"/>
                </a:solidFill>
                <a:hlinkClick r:id="rId2">
                  <a:extLst>
                    <a:ext uri="{A12FA001-AC4F-418D-AE19-62706E023703}">
                      <ahyp:hlinkClr xmlns:ahyp="http://schemas.microsoft.com/office/drawing/2018/hyperlinkcolor" val="tx"/>
                    </a:ext>
                  </a:extLst>
                </a:hlinkClick>
              </a:rPr>
              <a:t>https://github.com/biobootloader/wolverine</a:t>
            </a:r>
            <a:endParaRPr lang="en-US" altLang="ja-JP" sz="3200" spc="55">
              <a:solidFill>
                <a:srgbClr val="A1C699"/>
              </a:solidFill>
              <a:latin typeface="Microsoft Sans Serif"/>
              <a:cs typeface="Microsoft Sans Serif"/>
            </a:endParaRPr>
          </a:p>
        </p:txBody>
      </p:sp>
      <p:sp>
        <p:nvSpPr>
          <p:cNvPr id="4" name="object 4"/>
          <p:cNvSpPr/>
          <p:nvPr/>
        </p:nvSpPr>
        <p:spPr>
          <a:xfrm>
            <a:off x="953736" y="956429"/>
            <a:ext cx="19050" cy="8382000"/>
          </a:xfrm>
          <a:custGeom>
            <a:avLst/>
            <a:gdLst/>
            <a:ahLst/>
            <a:cxnLst/>
            <a:rect l="l" t="t" r="r" b="b"/>
            <a:pathLst>
              <a:path w="19050" h="8382000">
                <a:moveTo>
                  <a:pt x="19050" y="8382000"/>
                </a:moveTo>
                <a:lnTo>
                  <a:pt x="0" y="8382000"/>
                </a:lnTo>
                <a:lnTo>
                  <a:pt x="0" y="0"/>
                </a:lnTo>
                <a:lnTo>
                  <a:pt x="19050" y="0"/>
                </a:lnTo>
                <a:lnTo>
                  <a:pt x="19050" y="8382000"/>
                </a:lnTo>
                <a:close/>
              </a:path>
            </a:pathLst>
          </a:custGeom>
          <a:solidFill>
            <a:srgbClr val="9B81BB">
              <a:alpha val="29798"/>
            </a:srgbClr>
          </a:solidFill>
        </p:spPr>
        <p:txBody>
          <a:bodyPr wrap="square" lIns="0" tIns="0" rIns="0" bIns="0" rtlCol="0"/>
          <a:lstStyle/>
          <a:p>
            <a:endParaRPr/>
          </a:p>
        </p:txBody>
      </p:sp>
      <p:sp>
        <p:nvSpPr>
          <p:cNvPr id="9" name="object 9"/>
          <p:cNvSpPr txBox="1">
            <a:spLocks noGrp="1"/>
          </p:cNvSpPr>
          <p:nvPr>
            <p:ph type="sldNum" sz="quarter" idx="7"/>
          </p:nvPr>
        </p:nvSpPr>
        <p:spPr>
          <a:xfrm>
            <a:off x="17693162" y="9609511"/>
            <a:ext cx="366237" cy="330218"/>
          </a:xfrm>
          <a:prstGeom prst="rect">
            <a:avLst/>
          </a:prstGeom>
        </p:spPr>
        <p:txBody>
          <a:bodyPr vert="horz" wrap="square" lIns="0" tIns="29844" rIns="0" bIns="0" rtlCol="0">
            <a:spAutoFit/>
          </a:bodyPr>
          <a:lstStyle/>
          <a:p>
            <a:pPr marL="38100">
              <a:lnSpc>
                <a:spcPct val="100000"/>
              </a:lnSpc>
              <a:spcBef>
                <a:spcPts val="234"/>
              </a:spcBef>
            </a:pPr>
            <a:fld id="{81D60167-4931-47E6-BA6A-407CBD079E47}" type="slidenum">
              <a:rPr spc="30" dirty="0"/>
              <a:t>38</a:t>
            </a:fld>
            <a:endParaRPr spc="30"/>
          </a:p>
        </p:txBody>
      </p:sp>
    </p:spTree>
    <p:extLst>
      <p:ext uri="{BB962C8B-B14F-4D97-AF65-F5344CB8AC3E}">
        <p14:creationId xmlns:p14="http://schemas.microsoft.com/office/powerpoint/2010/main" val="284881522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11300" y="981615"/>
            <a:ext cx="9216390" cy="756920"/>
          </a:xfrm>
          <a:prstGeom prst="rect">
            <a:avLst/>
          </a:prstGeom>
        </p:spPr>
        <p:txBody>
          <a:bodyPr vert="horz" wrap="square" lIns="0" tIns="12700" rIns="0" bIns="0" rtlCol="0">
            <a:spAutoFit/>
          </a:bodyPr>
          <a:lstStyle/>
          <a:p>
            <a:pPr marL="12700">
              <a:lnSpc>
                <a:spcPct val="100000"/>
              </a:lnSpc>
              <a:spcBef>
                <a:spcPts val="100"/>
              </a:spcBef>
            </a:pPr>
            <a:r>
              <a:rPr lang="ja-JP" altLang="en-US" sz="4800" spc="-20">
                <a:latin typeface="+mj-ea"/>
              </a:rPr>
              <a:t>想定される疑問</a:t>
            </a:r>
            <a:endParaRPr sz="4800">
              <a:latin typeface="+mj-ea"/>
            </a:endParaRPr>
          </a:p>
        </p:txBody>
      </p:sp>
      <p:sp>
        <p:nvSpPr>
          <p:cNvPr id="3" name="object 3"/>
          <p:cNvSpPr txBox="1"/>
          <p:nvPr/>
        </p:nvSpPr>
        <p:spPr>
          <a:xfrm>
            <a:off x="1511300" y="2401254"/>
            <a:ext cx="15101569" cy="3721532"/>
          </a:xfrm>
          <a:prstGeom prst="rect">
            <a:avLst/>
          </a:prstGeom>
        </p:spPr>
        <p:txBody>
          <a:bodyPr vert="horz" wrap="square" lIns="0" tIns="12700" rIns="0" bIns="0" rtlCol="0">
            <a:spAutoFit/>
          </a:bodyPr>
          <a:lstStyle/>
          <a:p>
            <a:pPr marL="12700" algn="just">
              <a:lnSpc>
                <a:spcPct val="100000"/>
              </a:lnSpc>
              <a:spcBef>
                <a:spcPts val="100"/>
              </a:spcBef>
            </a:pPr>
            <a:r>
              <a:rPr lang="en-US" altLang="ja-JP" sz="4400" spc="35">
                <a:solidFill>
                  <a:srgbClr val="9B81BB"/>
                </a:solidFill>
                <a:latin typeface="Microsoft Sans Serif"/>
                <a:cs typeface="Microsoft Sans Serif"/>
              </a:rPr>
              <a:t>Q:</a:t>
            </a:r>
            <a:r>
              <a:rPr lang="ja-JP" altLang="en-US" sz="4400" spc="35">
                <a:solidFill>
                  <a:srgbClr val="9B81BB"/>
                </a:solidFill>
                <a:latin typeface="Microsoft Sans Serif"/>
                <a:cs typeface="Microsoft Sans Serif"/>
              </a:rPr>
              <a:t> </a:t>
            </a:r>
            <a:r>
              <a:rPr lang="en-US" altLang="ja-JP" sz="4400" spc="35">
                <a:solidFill>
                  <a:srgbClr val="9B81BB"/>
                </a:solidFill>
                <a:latin typeface="Microsoft Sans Serif"/>
                <a:cs typeface="Microsoft Sans Serif"/>
              </a:rPr>
              <a:t>Julia</a:t>
            </a:r>
            <a:r>
              <a:rPr lang="ja-JP" altLang="en-US" sz="4400" spc="35">
                <a:solidFill>
                  <a:srgbClr val="9B81BB"/>
                </a:solidFill>
                <a:latin typeface="Microsoft Sans Serif"/>
                <a:cs typeface="Microsoft Sans Serif"/>
              </a:rPr>
              <a:t>ではだめなのか？</a:t>
            </a:r>
            <a:endParaRPr lang="en-US" altLang="ja-JP" sz="4400" spc="35">
              <a:solidFill>
                <a:srgbClr val="9B81BB"/>
              </a:solidFill>
              <a:latin typeface="Microsoft Sans Serif"/>
              <a:cs typeface="Microsoft Sans Serif"/>
            </a:endParaRPr>
          </a:p>
          <a:p>
            <a:pPr marL="12700" algn="just">
              <a:lnSpc>
                <a:spcPct val="100000"/>
              </a:lnSpc>
              <a:spcBef>
                <a:spcPts val="100"/>
              </a:spcBef>
            </a:pPr>
            <a:endParaRPr lang="en-US" altLang="ja-JP" sz="3200" spc="55">
              <a:solidFill>
                <a:schemeClr val="bg1">
                  <a:lumMod val="85000"/>
                </a:schemeClr>
              </a:solidFill>
              <a:latin typeface="Microsoft Sans Serif"/>
              <a:cs typeface="Microsoft Sans Serif"/>
            </a:endParaRPr>
          </a:p>
          <a:p>
            <a:pPr marL="12700" algn="just">
              <a:lnSpc>
                <a:spcPct val="100000"/>
              </a:lnSpc>
              <a:spcBef>
                <a:spcPts val="100"/>
              </a:spcBef>
            </a:pPr>
            <a:r>
              <a:rPr lang="en-US" altLang="ja-JP" sz="3200" spc="55">
                <a:solidFill>
                  <a:schemeClr val="bg1">
                    <a:lumMod val="85000"/>
                  </a:schemeClr>
                </a:solidFill>
                <a:latin typeface="Microsoft Sans Serif"/>
                <a:cs typeface="Microsoft Sans Serif"/>
              </a:rPr>
              <a:t>A:</a:t>
            </a:r>
          </a:p>
          <a:p>
            <a:pPr marL="12700" algn="just">
              <a:lnSpc>
                <a:spcPct val="100000"/>
              </a:lnSpc>
              <a:spcBef>
                <a:spcPts val="100"/>
              </a:spcBef>
            </a:pPr>
            <a:r>
              <a:rPr lang="en-US" altLang="ja-JP" sz="3200" spc="55">
                <a:solidFill>
                  <a:schemeClr val="bg1">
                    <a:lumMod val="85000"/>
                  </a:schemeClr>
                </a:solidFill>
                <a:latin typeface="Microsoft Sans Serif"/>
                <a:cs typeface="Microsoft Sans Serif"/>
              </a:rPr>
              <a:t>	Julia</a:t>
            </a:r>
            <a:r>
              <a:rPr lang="ja-JP" altLang="en-US" sz="3200" spc="55">
                <a:solidFill>
                  <a:schemeClr val="bg1">
                    <a:lumMod val="85000"/>
                  </a:schemeClr>
                </a:solidFill>
                <a:latin typeface="Microsoft Sans Serif"/>
                <a:cs typeface="Microsoft Sans Serif"/>
              </a:rPr>
              <a:t>は動的型付け言語</a:t>
            </a:r>
            <a:endParaRPr lang="en-US" altLang="ja-JP" sz="3200" spc="55">
              <a:solidFill>
                <a:schemeClr val="bg1">
                  <a:lumMod val="85000"/>
                </a:schemeClr>
              </a:solidFill>
              <a:latin typeface="Microsoft Sans Serif"/>
              <a:cs typeface="Microsoft Sans Serif"/>
            </a:endParaRPr>
          </a:p>
          <a:p>
            <a:pPr marL="12700" algn="just">
              <a:lnSpc>
                <a:spcPct val="100000"/>
              </a:lnSpc>
              <a:spcBef>
                <a:spcPts val="100"/>
              </a:spcBef>
            </a:pPr>
            <a:r>
              <a:rPr lang="en-US" altLang="ja-JP" sz="3200" spc="55">
                <a:solidFill>
                  <a:schemeClr val="bg1">
                    <a:lumMod val="85000"/>
                  </a:schemeClr>
                </a:solidFill>
                <a:latin typeface="Microsoft Sans Serif"/>
                <a:cs typeface="Microsoft Sans Serif"/>
              </a:rPr>
              <a:t>	</a:t>
            </a:r>
            <a:r>
              <a:rPr lang="ja-JP" altLang="en-US" sz="3200" spc="55">
                <a:solidFill>
                  <a:schemeClr val="bg1">
                    <a:lumMod val="85000"/>
                  </a:schemeClr>
                </a:solidFill>
                <a:latin typeface="Microsoft Sans Serif"/>
                <a:cs typeface="Microsoft Sans Serif"/>
              </a:rPr>
              <a:t>静的型システムがほしいのはパフォーマンスのためだけではない</a:t>
            </a:r>
            <a:endParaRPr lang="en-US" altLang="ja-JP" sz="3200" spc="55">
              <a:solidFill>
                <a:schemeClr val="bg1">
                  <a:lumMod val="85000"/>
                </a:schemeClr>
              </a:solidFill>
              <a:latin typeface="Microsoft Sans Serif"/>
              <a:cs typeface="Microsoft Sans Serif"/>
            </a:endParaRPr>
          </a:p>
          <a:p>
            <a:pPr marL="12700" algn="just">
              <a:lnSpc>
                <a:spcPct val="100000"/>
              </a:lnSpc>
              <a:spcBef>
                <a:spcPts val="100"/>
              </a:spcBef>
            </a:pPr>
            <a:r>
              <a:rPr lang="en-US" altLang="ja-JP" sz="3200" spc="55">
                <a:solidFill>
                  <a:schemeClr val="bg1">
                    <a:lumMod val="85000"/>
                  </a:schemeClr>
                </a:solidFill>
                <a:latin typeface="Microsoft Sans Serif"/>
                <a:cs typeface="Microsoft Sans Serif"/>
              </a:rPr>
              <a:t>	</a:t>
            </a:r>
          </a:p>
          <a:p>
            <a:pPr marL="12700" algn="just">
              <a:lnSpc>
                <a:spcPct val="100000"/>
              </a:lnSpc>
              <a:spcBef>
                <a:spcPts val="100"/>
              </a:spcBef>
            </a:pPr>
            <a:r>
              <a:rPr lang="en-US" altLang="ja-JP" sz="3200" spc="55">
                <a:solidFill>
                  <a:schemeClr val="bg1">
                    <a:lumMod val="85000"/>
                  </a:schemeClr>
                </a:solidFill>
                <a:latin typeface="Microsoft Sans Serif"/>
                <a:cs typeface="Microsoft Sans Serif"/>
              </a:rPr>
              <a:t>	*</a:t>
            </a:r>
            <a:r>
              <a:rPr lang="ja-JP" altLang="en-US" sz="3200" spc="55">
                <a:solidFill>
                  <a:schemeClr val="bg1">
                    <a:lumMod val="85000"/>
                  </a:schemeClr>
                </a:solidFill>
                <a:latin typeface="Microsoft Sans Serif"/>
                <a:cs typeface="Microsoft Sans Serif"/>
              </a:rPr>
              <a:t>「コンパイルが通れば、正しく動く」の快適さ</a:t>
            </a:r>
            <a:endParaRPr lang="en-US" altLang="ja-JP" sz="3200" spc="55">
              <a:solidFill>
                <a:schemeClr val="bg1">
                  <a:lumMod val="85000"/>
                </a:schemeClr>
              </a:solidFill>
              <a:latin typeface="Microsoft Sans Serif"/>
              <a:cs typeface="Microsoft Sans Serif"/>
            </a:endParaRPr>
          </a:p>
        </p:txBody>
      </p:sp>
      <p:sp>
        <p:nvSpPr>
          <p:cNvPr id="4" name="object 4"/>
          <p:cNvSpPr/>
          <p:nvPr/>
        </p:nvSpPr>
        <p:spPr>
          <a:xfrm>
            <a:off x="953736" y="956429"/>
            <a:ext cx="19050" cy="8382000"/>
          </a:xfrm>
          <a:custGeom>
            <a:avLst/>
            <a:gdLst/>
            <a:ahLst/>
            <a:cxnLst/>
            <a:rect l="l" t="t" r="r" b="b"/>
            <a:pathLst>
              <a:path w="19050" h="8382000">
                <a:moveTo>
                  <a:pt x="19050" y="8382000"/>
                </a:moveTo>
                <a:lnTo>
                  <a:pt x="0" y="8382000"/>
                </a:lnTo>
                <a:lnTo>
                  <a:pt x="0" y="0"/>
                </a:lnTo>
                <a:lnTo>
                  <a:pt x="19050" y="0"/>
                </a:lnTo>
                <a:lnTo>
                  <a:pt x="19050" y="8382000"/>
                </a:lnTo>
                <a:close/>
              </a:path>
            </a:pathLst>
          </a:custGeom>
          <a:solidFill>
            <a:srgbClr val="9B81BB">
              <a:alpha val="29798"/>
            </a:srgbClr>
          </a:solidFill>
        </p:spPr>
        <p:txBody>
          <a:bodyPr wrap="square" lIns="0" tIns="0" rIns="0" bIns="0" rtlCol="0"/>
          <a:lstStyle/>
          <a:p>
            <a:endParaRPr/>
          </a:p>
        </p:txBody>
      </p:sp>
      <p:sp>
        <p:nvSpPr>
          <p:cNvPr id="9" name="object 9"/>
          <p:cNvSpPr txBox="1">
            <a:spLocks noGrp="1"/>
          </p:cNvSpPr>
          <p:nvPr>
            <p:ph type="sldNum" sz="quarter" idx="7"/>
          </p:nvPr>
        </p:nvSpPr>
        <p:spPr>
          <a:xfrm>
            <a:off x="17693162" y="9609511"/>
            <a:ext cx="366237" cy="330218"/>
          </a:xfrm>
          <a:prstGeom prst="rect">
            <a:avLst/>
          </a:prstGeom>
        </p:spPr>
        <p:txBody>
          <a:bodyPr vert="horz" wrap="square" lIns="0" tIns="29844" rIns="0" bIns="0" rtlCol="0">
            <a:spAutoFit/>
          </a:bodyPr>
          <a:lstStyle/>
          <a:p>
            <a:pPr marL="38100">
              <a:lnSpc>
                <a:spcPct val="100000"/>
              </a:lnSpc>
              <a:spcBef>
                <a:spcPts val="234"/>
              </a:spcBef>
            </a:pPr>
            <a:fld id="{81D60167-4931-47E6-BA6A-407CBD079E47}" type="slidenum">
              <a:rPr spc="30" dirty="0"/>
              <a:t>39</a:t>
            </a:fld>
            <a:endParaRPr spc="30"/>
          </a:p>
        </p:txBody>
      </p:sp>
    </p:spTree>
    <p:extLst>
      <p:ext uri="{BB962C8B-B14F-4D97-AF65-F5344CB8AC3E}">
        <p14:creationId xmlns:p14="http://schemas.microsoft.com/office/powerpoint/2010/main" val="8415027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953736" y="956431"/>
            <a:ext cx="19050" cy="8382000"/>
          </a:xfrm>
          <a:custGeom>
            <a:avLst/>
            <a:gdLst/>
            <a:ahLst/>
            <a:cxnLst/>
            <a:rect l="l" t="t" r="r" b="b"/>
            <a:pathLst>
              <a:path w="19050" h="8382000">
                <a:moveTo>
                  <a:pt x="19050" y="8382000"/>
                </a:moveTo>
                <a:lnTo>
                  <a:pt x="0" y="8382000"/>
                </a:lnTo>
                <a:lnTo>
                  <a:pt x="0" y="0"/>
                </a:lnTo>
                <a:lnTo>
                  <a:pt x="19050" y="0"/>
                </a:lnTo>
                <a:lnTo>
                  <a:pt x="19050" y="8382000"/>
                </a:lnTo>
                <a:close/>
              </a:path>
            </a:pathLst>
          </a:custGeom>
          <a:solidFill>
            <a:srgbClr val="9B81BB">
              <a:alpha val="29798"/>
            </a:srgbClr>
          </a:solidFill>
        </p:spPr>
        <p:txBody>
          <a:bodyPr wrap="square" lIns="0" tIns="0" rIns="0" bIns="0" rtlCol="0"/>
          <a:lstStyle/>
          <a:p>
            <a:endParaRPr/>
          </a:p>
        </p:txBody>
      </p:sp>
      <p:sp>
        <p:nvSpPr>
          <p:cNvPr id="8" name="object 8"/>
          <p:cNvSpPr txBox="1">
            <a:spLocks noGrp="1"/>
          </p:cNvSpPr>
          <p:nvPr>
            <p:ph type="sldNum" sz="quarter" idx="7"/>
          </p:nvPr>
        </p:nvSpPr>
        <p:spPr>
          <a:prstGeom prst="rect">
            <a:avLst/>
          </a:prstGeom>
        </p:spPr>
        <p:txBody>
          <a:bodyPr vert="horz" wrap="square" lIns="0" tIns="29844" rIns="0" bIns="0" rtlCol="0">
            <a:spAutoFit/>
          </a:bodyPr>
          <a:lstStyle/>
          <a:p>
            <a:pPr marL="38100">
              <a:lnSpc>
                <a:spcPct val="100000"/>
              </a:lnSpc>
              <a:spcBef>
                <a:spcPts val="234"/>
              </a:spcBef>
            </a:pPr>
            <a:fld id="{81D60167-4931-47E6-BA6A-407CBD079E47}" type="slidenum">
              <a:rPr spc="30" dirty="0"/>
              <a:t>4</a:t>
            </a:fld>
            <a:endParaRPr spc="30"/>
          </a:p>
        </p:txBody>
      </p:sp>
      <p:pic>
        <p:nvPicPr>
          <p:cNvPr id="5" name="グラフィックス 4">
            <a:extLst>
              <a:ext uri="{FF2B5EF4-FFF2-40B4-BE49-F238E27FC236}">
                <a16:creationId xmlns:a16="http://schemas.microsoft.com/office/drawing/2014/main" id="{E0110C99-13A5-4B5E-1B2B-D88467EDB993}"/>
              </a:ext>
            </a:extLst>
          </p:cNvPr>
          <p:cNvPicPr>
            <a:picLocks noChangeAspect="1"/>
          </p:cNvPicPr>
          <p:nvPr/>
        </p:nvPicPr>
        <p:blipFill>
          <a:blip r:embed="rId2">
            <a:lum bright="-20000" contrast="-55000"/>
            <a:alphaModFix amt="79000"/>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4857802" y="6560581"/>
            <a:ext cx="2805544" cy="3412149"/>
          </a:xfrm>
          <a:prstGeom prst="rect">
            <a:avLst/>
          </a:prstGeom>
          <a:effectLst>
            <a:glow>
              <a:schemeClr val="accent1">
                <a:alpha val="40000"/>
              </a:schemeClr>
            </a:glow>
            <a:reflection endPos="0" dist="50800" dir="5400000" sy="-100000" algn="bl" rotWithShape="0"/>
            <a:softEdge rad="0"/>
          </a:effectLst>
        </p:spPr>
      </p:pic>
      <p:sp>
        <p:nvSpPr>
          <p:cNvPr id="7" name="タイトル 6">
            <a:extLst>
              <a:ext uri="{FF2B5EF4-FFF2-40B4-BE49-F238E27FC236}">
                <a16:creationId xmlns:a16="http://schemas.microsoft.com/office/drawing/2014/main" id="{3574D448-B393-D79A-FD77-92AA1C3723EB}"/>
              </a:ext>
            </a:extLst>
          </p:cNvPr>
          <p:cNvSpPr>
            <a:spLocks noGrp="1"/>
          </p:cNvSpPr>
          <p:nvPr>
            <p:ph type="title"/>
          </p:nvPr>
        </p:nvSpPr>
        <p:spPr>
          <a:xfrm>
            <a:off x="1665486" y="956431"/>
            <a:ext cx="14957027" cy="2769989"/>
          </a:xfrm>
        </p:spPr>
        <p:txBody>
          <a:bodyPr/>
          <a:lstStyle/>
          <a:p>
            <a:r>
              <a:rPr lang="ja-JP" altLang="en-US"/>
              <a:t>近年注目される言語</a:t>
            </a:r>
            <a:r>
              <a:rPr lang="en-US" altLang="ja-JP" dirty="0"/>
              <a:t>Python</a:t>
            </a:r>
            <a:br>
              <a:rPr lang="en-US" altLang="ja-JP" dirty="0"/>
            </a:br>
            <a:r>
              <a:rPr lang="ja-JP" altLang="en-US"/>
              <a:t>の大きな</a:t>
            </a:r>
            <a:r>
              <a:rPr lang="en-US" altLang="ja-JP" dirty="0"/>
              <a:t>3</a:t>
            </a:r>
            <a:r>
              <a:rPr lang="ja-JP" altLang="en-US"/>
              <a:t>つの欠点</a:t>
            </a:r>
          </a:p>
        </p:txBody>
      </p:sp>
      <p:sp>
        <p:nvSpPr>
          <p:cNvPr id="4" name="object 2">
            <a:extLst>
              <a:ext uri="{FF2B5EF4-FFF2-40B4-BE49-F238E27FC236}">
                <a16:creationId xmlns:a16="http://schemas.microsoft.com/office/drawing/2014/main" id="{60C83DC9-80C3-D951-1186-E8C4F871A866}"/>
              </a:ext>
            </a:extLst>
          </p:cNvPr>
          <p:cNvSpPr txBox="1">
            <a:spLocks/>
          </p:cNvSpPr>
          <p:nvPr/>
        </p:nvSpPr>
        <p:spPr>
          <a:xfrm>
            <a:off x="1117880" y="5624427"/>
            <a:ext cx="5350746" cy="936154"/>
          </a:xfrm>
          <a:prstGeom prst="rect">
            <a:avLst/>
          </a:prstGeom>
        </p:spPr>
        <p:txBody>
          <a:bodyPr vert="horz" wrap="square" lIns="0" tIns="12700" rIns="0" bIns="0" rtlCol="0">
            <a:spAutoFit/>
          </a:bodyPr>
          <a:lstStyle>
            <a:lvl1pPr>
              <a:defRPr sz="9000" b="1" i="0">
                <a:solidFill>
                  <a:schemeClr val="bg1"/>
                </a:solidFill>
                <a:latin typeface="Tahoma"/>
                <a:ea typeface="+mj-ea"/>
                <a:cs typeface="Tahoma"/>
              </a:defRPr>
            </a:lvl1pPr>
          </a:lstStyle>
          <a:p>
            <a:pPr marL="12700" algn="ctr">
              <a:spcBef>
                <a:spcPts val="100"/>
              </a:spcBef>
            </a:pPr>
            <a:r>
              <a:rPr kumimoji="0" lang="ja-JP" altLang="en-US" sz="6000" kern="0" spc="-20">
                <a:solidFill>
                  <a:schemeClr val="accent4">
                    <a:lumMod val="40000"/>
                    <a:lumOff val="60000"/>
                  </a:schemeClr>
                </a:solidFill>
                <a:latin typeface="+mj-ea"/>
              </a:rPr>
              <a:t>動的型付け</a:t>
            </a:r>
            <a:endParaRPr kumimoji="0" lang="en-US" altLang="ja-JP" sz="6000" kern="0" spc="-20" dirty="0">
              <a:solidFill>
                <a:schemeClr val="accent4">
                  <a:lumMod val="40000"/>
                  <a:lumOff val="60000"/>
                </a:schemeClr>
              </a:solidFill>
              <a:latin typeface="+mj-ea"/>
            </a:endParaRPr>
          </a:p>
        </p:txBody>
      </p:sp>
      <p:sp>
        <p:nvSpPr>
          <p:cNvPr id="6" name="object 2">
            <a:extLst>
              <a:ext uri="{FF2B5EF4-FFF2-40B4-BE49-F238E27FC236}">
                <a16:creationId xmlns:a16="http://schemas.microsoft.com/office/drawing/2014/main" id="{ACD2007D-2AFB-2FDA-E863-3EDC51B46D89}"/>
              </a:ext>
            </a:extLst>
          </p:cNvPr>
          <p:cNvSpPr txBox="1">
            <a:spLocks/>
          </p:cNvSpPr>
          <p:nvPr/>
        </p:nvSpPr>
        <p:spPr>
          <a:xfrm>
            <a:off x="6335991" y="5624427"/>
            <a:ext cx="5350746" cy="936154"/>
          </a:xfrm>
          <a:prstGeom prst="rect">
            <a:avLst/>
          </a:prstGeom>
        </p:spPr>
        <p:txBody>
          <a:bodyPr vert="horz" wrap="square" lIns="0" tIns="12700" rIns="0" bIns="0" rtlCol="0">
            <a:spAutoFit/>
          </a:bodyPr>
          <a:lstStyle>
            <a:lvl1pPr>
              <a:defRPr sz="9000" b="1" i="0">
                <a:solidFill>
                  <a:schemeClr val="bg1"/>
                </a:solidFill>
                <a:latin typeface="Tahoma"/>
                <a:ea typeface="+mj-ea"/>
                <a:cs typeface="Tahoma"/>
              </a:defRPr>
            </a:lvl1pPr>
          </a:lstStyle>
          <a:p>
            <a:pPr marL="12700" algn="ctr">
              <a:spcBef>
                <a:spcPts val="100"/>
              </a:spcBef>
            </a:pPr>
            <a:r>
              <a:rPr kumimoji="0" lang="ja-JP" altLang="en-US" sz="6000" kern="0" spc="-20">
                <a:solidFill>
                  <a:schemeClr val="accent4">
                    <a:lumMod val="40000"/>
                    <a:lumOff val="60000"/>
                  </a:schemeClr>
                </a:solidFill>
                <a:latin typeface="+mj-ea"/>
              </a:rPr>
              <a:t>歪な仕様</a:t>
            </a:r>
            <a:endParaRPr kumimoji="0" lang="en-US" altLang="ja-JP" sz="6000" kern="0" spc="-20" dirty="0">
              <a:solidFill>
                <a:schemeClr val="accent4">
                  <a:lumMod val="40000"/>
                  <a:lumOff val="60000"/>
                </a:schemeClr>
              </a:solidFill>
              <a:latin typeface="+mj-ea"/>
            </a:endParaRPr>
          </a:p>
        </p:txBody>
      </p:sp>
      <p:sp>
        <p:nvSpPr>
          <p:cNvPr id="9" name="object 2">
            <a:extLst>
              <a:ext uri="{FF2B5EF4-FFF2-40B4-BE49-F238E27FC236}">
                <a16:creationId xmlns:a16="http://schemas.microsoft.com/office/drawing/2014/main" id="{BB7A7F23-A1B8-4B1E-AC19-3C79322CB765}"/>
              </a:ext>
            </a:extLst>
          </p:cNvPr>
          <p:cNvSpPr txBox="1">
            <a:spLocks/>
          </p:cNvSpPr>
          <p:nvPr/>
        </p:nvSpPr>
        <p:spPr>
          <a:xfrm>
            <a:off x="11292843" y="5624427"/>
            <a:ext cx="6509540" cy="936154"/>
          </a:xfrm>
          <a:prstGeom prst="rect">
            <a:avLst/>
          </a:prstGeom>
        </p:spPr>
        <p:txBody>
          <a:bodyPr vert="horz" wrap="square" lIns="0" tIns="12700" rIns="0" bIns="0" rtlCol="0">
            <a:spAutoFit/>
          </a:bodyPr>
          <a:lstStyle>
            <a:lvl1pPr>
              <a:defRPr sz="9000" b="1" i="0">
                <a:solidFill>
                  <a:schemeClr val="bg1"/>
                </a:solidFill>
                <a:latin typeface="Tahoma"/>
                <a:ea typeface="+mj-ea"/>
                <a:cs typeface="Tahoma"/>
              </a:defRPr>
            </a:lvl1pPr>
          </a:lstStyle>
          <a:p>
            <a:pPr marL="12700" algn="ctr">
              <a:spcBef>
                <a:spcPts val="100"/>
              </a:spcBef>
            </a:pPr>
            <a:r>
              <a:rPr kumimoji="0" lang="ja-JP" altLang="en-US" sz="6000" kern="0" spc="-20">
                <a:solidFill>
                  <a:schemeClr val="accent4">
                    <a:lumMod val="40000"/>
                    <a:lumOff val="60000"/>
                  </a:schemeClr>
                </a:solidFill>
                <a:latin typeface="+mj-ea"/>
              </a:rPr>
              <a:t>環境構築難度</a:t>
            </a:r>
            <a:endParaRPr kumimoji="0" lang="en-US" altLang="ja-JP" sz="6000" kern="0" spc="-20" dirty="0">
              <a:solidFill>
                <a:schemeClr val="accent4">
                  <a:lumMod val="40000"/>
                  <a:lumOff val="60000"/>
                </a:schemeClr>
              </a:solidFill>
              <a:latin typeface="+mj-ea"/>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11300" y="981615"/>
            <a:ext cx="9216390" cy="756920"/>
          </a:xfrm>
          <a:prstGeom prst="rect">
            <a:avLst/>
          </a:prstGeom>
        </p:spPr>
        <p:txBody>
          <a:bodyPr vert="horz" wrap="square" lIns="0" tIns="12700" rIns="0" bIns="0" rtlCol="0">
            <a:spAutoFit/>
          </a:bodyPr>
          <a:lstStyle/>
          <a:p>
            <a:pPr marL="12700">
              <a:lnSpc>
                <a:spcPct val="100000"/>
              </a:lnSpc>
              <a:spcBef>
                <a:spcPts val="100"/>
              </a:spcBef>
            </a:pPr>
            <a:r>
              <a:rPr lang="en-US" sz="4800" spc="-20">
                <a:latin typeface="+mj-ea"/>
              </a:rPr>
              <a:t>Python</a:t>
            </a:r>
            <a:r>
              <a:rPr lang="ja-JP" altLang="en-US" sz="4800" spc="-20">
                <a:latin typeface="+mj-ea"/>
              </a:rPr>
              <a:t>の欠点</a:t>
            </a:r>
            <a:endParaRPr sz="4800">
              <a:latin typeface="+mj-ea"/>
            </a:endParaRPr>
          </a:p>
        </p:txBody>
      </p:sp>
      <p:sp>
        <p:nvSpPr>
          <p:cNvPr id="3" name="object 3"/>
          <p:cNvSpPr txBox="1"/>
          <p:nvPr/>
        </p:nvSpPr>
        <p:spPr>
          <a:xfrm>
            <a:off x="1511300" y="2401254"/>
            <a:ext cx="15101569" cy="6099106"/>
          </a:xfrm>
          <a:prstGeom prst="rect">
            <a:avLst/>
          </a:prstGeom>
        </p:spPr>
        <p:txBody>
          <a:bodyPr vert="horz" wrap="square" lIns="0" tIns="12700" rIns="0" bIns="0" rtlCol="0">
            <a:spAutoFit/>
          </a:bodyPr>
          <a:lstStyle/>
          <a:p>
            <a:pPr marL="12700" algn="just">
              <a:lnSpc>
                <a:spcPct val="100000"/>
              </a:lnSpc>
              <a:spcBef>
                <a:spcPts val="100"/>
              </a:spcBef>
            </a:pPr>
            <a:r>
              <a:rPr lang="ja-JP" altLang="en-US" sz="4400" spc="35">
                <a:solidFill>
                  <a:srgbClr val="9B81BB"/>
                </a:solidFill>
                <a:latin typeface="Microsoft Sans Serif"/>
                <a:cs typeface="Microsoft Sans Serif"/>
              </a:rPr>
              <a:t>動的型付け</a:t>
            </a:r>
            <a:r>
              <a:rPr lang="en-US" sz="4400" spc="-140" dirty="0">
                <a:solidFill>
                  <a:srgbClr val="9B81BB"/>
                </a:solidFill>
                <a:latin typeface="Microsoft Sans Serif"/>
                <a:cs typeface="Microsoft Sans Serif"/>
              </a:rPr>
              <a:t> </a:t>
            </a:r>
          </a:p>
          <a:p>
            <a:pPr marL="12700" algn="just">
              <a:lnSpc>
                <a:spcPct val="100000"/>
              </a:lnSpc>
              <a:spcBef>
                <a:spcPts val="100"/>
              </a:spcBef>
            </a:pPr>
            <a:endParaRPr lang="en-US" altLang="ja-JP" sz="2400" spc="55" dirty="0">
              <a:solidFill>
                <a:schemeClr val="bg1">
                  <a:lumMod val="85000"/>
                </a:schemeClr>
              </a:solidFill>
              <a:latin typeface="Microsoft Sans Serif"/>
              <a:cs typeface="Microsoft Sans Serif"/>
            </a:endParaRPr>
          </a:p>
          <a:p>
            <a:pPr marL="12700" algn="just">
              <a:lnSpc>
                <a:spcPct val="100000"/>
              </a:lnSpc>
              <a:spcBef>
                <a:spcPts val="100"/>
              </a:spcBef>
            </a:pPr>
            <a:r>
              <a:rPr lang="ja-JP" altLang="en-US" sz="3200" spc="55">
                <a:solidFill>
                  <a:schemeClr val="bg1">
                    <a:lumMod val="85000"/>
                  </a:schemeClr>
                </a:solidFill>
                <a:latin typeface="Microsoft Sans Serif"/>
                <a:cs typeface="Microsoft Sans Serif"/>
              </a:rPr>
              <a:t>動的型付けは実行時にコードの正当性を検証するため、バグの発見が遅れる</a:t>
            </a:r>
            <a:endParaRPr lang="en-US" altLang="ja-JP" sz="3200" spc="55" dirty="0">
              <a:solidFill>
                <a:schemeClr val="bg1">
                  <a:lumMod val="85000"/>
                </a:schemeClr>
              </a:solidFill>
              <a:latin typeface="Microsoft Sans Serif"/>
              <a:cs typeface="Microsoft Sans Serif"/>
            </a:endParaRPr>
          </a:p>
          <a:p>
            <a:pPr marL="12700" algn="just">
              <a:lnSpc>
                <a:spcPct val="100000"/>
              </a:lnSpc>
              <a:spcBef>
                <a:spcPts val="100"/>
              </a:spcBef>
            </a:pPr>
            <a:r>
              <a:rPr lang="en-US" altLang="ja-JP" sz="3200" spc="55" dirty="0">
                <a:solidFill>
                  <a:schemeClr val="bg1">
                    <a:lumMod val="85000"/>
                  </a:schemeClr>
                </a:solidFill>
                <a:latin typeface="Microsoft Sans Serif"/>
                <a:cs typeface="Microsoft Sans Serif"/>
              </a:rPr>
              <a:t>=</a:t>
            </a:r>
            <a:r>
              <a:rPr lang="ja-JP" altLang="en-US" sz="3200" spc="55">
                <a:solidFill>
                  <a:schemeClr val="bg1">
                    <a:lumMod val="85000"/>
                  </a:schemeClr>
                </a:solidFill>
                <a:latin typeface="Microsoft Sans Serif"/>
                <a:cs typeface="Microsoft Sans Serif"/>
              </a:rPr>
              <a:t>コード品質に影響する場合がある </a:t>
            </a:r>
            <a:r>
              <a:rPr lang="en-US" altLang="ja-JP" sz="3200" spc="55" dirty="0">
                <a:solidFill>
                  <a:schemeClr val="bg1">
                    <a:lumMod val="85000"/>
                  </a:schemeClr>
                </a:solidFill>
                <a:latin typeface="Microsoft Sans Serif"/>
                <a:cs typeface="Microsoft Sans Serif"/>
              </a:rPr>
              <a:t>[1] [2]</a:t>
            </a:r>
          </a:p>
          <a:p>
            <a:pPr marL="12700" algn="just">
              <a:lnSpc>
                <a:spcPct val="100000"/>
              </a:lnSpc>
              <a:spcBef>
                <a:spcPts val="100"/>
              </a:spcBef>
            </a:pPr>
            <a:endParaRPr lang="en-US" altLang="ja-JP" sz="3200" spc="55" dirty="0">
              <a:solidFill>
                <a:schemeClr val="bg1">
                  <a:lumMod val="85000"/>
                </a:schemeClr>
              </a:solidFill>
              <a:latin typeface="Microsoft Sans Serif"/>
              <a:cs typeface="Microsoft Sans Serif"/>
            </a:endParaRPr>
          </a:p>
          <a:p>
            <a:pPr marL="12700" algn="just">
              <a:lnSpc>
                <a:spcPct val="100000"/>
              </a:lnSpc>
              <a:spcBef>
                <a:spcPts val="100"/>
              </a:spcBef>
            </a:pPr>
            <a:r>
              <a:rPr lang="ja-JP" altLang="en-US" sz="3200" spc="55">
                <a:solidFill>
                  <a:schemeClr val="bg1">
                    <a:lumMod val="85000"/>
                  </a:schemeClr>
                </a:solidFill>
                <a:latin typeface="Microsoft Sans Serif"/>
                <a:cs typeface="Microsoft Sans Serif"/>
              </a:rPr>
              <a:t>また、静的型付け言語に比べて実行効率も悪い傾向にある</a:t>
            </a:r>
            <a:endParaRPr lang="en-US" altLang="ja-JP" sz="3200" spc="55" dirty="0">
              <a:solidFill>
                <a:schemeClr val="bg1">
                  <a:lumMod val="85000"/>
                </a:schemeClr>
              </a:solidFill>
              <a:latin typeface="Microsoft Sans Serif"/>
              <a:cs typeface="Microsoft Sans Serif"/>
            </a:endParaRPr>
          </a:p>
          <a:p>
            <a:pPr marL="12700" algn="just">
              <a:lnSpc>
                <a:spcPct val="100000"/>
              </a:lnSpc>
              <a:spcBef>
                <a:spcPts val="100"/>
              </a:spcBef>
            </a:pPr>
            <a:endParaRPr lang="en-US" altLang="ja-JP" sz="3200" spc="55" dirty="0">
              <a:solidFill>
                <a:schemeClr val="bg1">
                  <a:lumMod val="85000"/>
                </a:schemeClr>
              </a:solidFill>
              <a:latin typeface="Microsoft Sans Serif"/>
              <a:cs typeface="Microsoft Sans Serif"/>
            </a:endParaRPr>
          </a:p>
          <a:p>
            <a:pPr marL="12700" algn="just">
              <a:lnSpc>
                <a:spcPct val="100000"/>
              </a:lnSpc>
              <a:spcBef>
                <a:spcPts val="100"/>
              </a:spcBef>
            </a:pPr>
            <a:r>
              <a:rPr lang="ja-JP" altLang="en-US" sz="3200" spc="55">
                <a:solidFill>
                  <a:schemeClr val="bg1">
                    <a:lumMod val="85000"/>
                  </a:schemeClr>
                </a:solidFill>
                <a:latin typeface="Microsoft Sans Serif"/>
                <a:cs typeface="Microsoft Sans Serif"/>
              </a:rPr>
              <a:t>よって、実行に時間がかかる・大規模なソフトウェアにおいては静的型付け言語の方が一般に適していると言える</a:t>
            </a:r>
            <a:endParaRPr lang="en-US" altLang="ja-JP" sz="3200" spc="55" dirty="0">
              <a:solidFill>
                <a:schemeClr val="bg1">
                  <a:lumMod val="85000"/>
                </a:schemeClr>
              </a:solidFill>
              <a:latin typeface="Microsoft Sans Serif"/>
              <a:cs typeface="Microsoft Sans Serif"/>
            </a:endParaRPr>
          </a:p>
          <a:p>
            <a:pPr marL="12700" algn="just">
              <a:lnSpc>
                <a:spcPct val="100000"/>
              </a:lnSpc>
              <a:spcBef>
                <a:spcPts val="100"/>
              </a:spcBef>
            </a:pPr>
            <a:endParaRPr lang="en-US" altLang="ja-JP" sz="3200" spc="55" dirty="0">
              <a:solidFill>
                <a:schemeClr val="bg1">
                  <a:lumMod val="85000"/>
                </a:schemeClr>
              </a:solidFill>
              <a:latin typeface="Microsoft Sans Serif"/>
              <a:cs typeface="Microsoft Sans Serif"/>
            </a:endParaRPr>
          </a:p>
          <a:p>
            <a:pPr marL="12700" algn="just">
              <a:lnSpc>
                <a:spcPct val="100000"/>
              </a:lnSpc>
              <a:spcBef>
                <a:spcPts val="100"/>
              </a:spcBef>
            </a:pPr>
            <a:r>
              <a:rPr lang="ja-JP" altLang="en-US" sz="3200" spc="55">
                <a:solidFill>
                  <a:schemeClr val="bg1">
                    <a:lumMod val="85000"/>
                  </a:schemeClr>
                </a:solidFill>
                <a:latin typeface="Microsoft Sans Serif"/>
                <a:cs typeface="Microsoft Sans Serif"/>
              </a:rPr>
              <a:t>学術計算・機械学習技術はこれに当てはまるが、</a:t>
            </a:r>
            <a:r>
              <a:rPr lang="en-US" altLang="ja-JP" sz="3200" spc="55" dirty="0">
                <a:solidFill>
                  <a:schemeClr val="bg1">
                    <a:lumMod val="85000"/>
                  </a:schemeClr>
                </a:solidFill>
                <a:latin typeface="Microsoft Sans Serif"/>
                <a:cs typeface="Microsoft Sans Serif"/>
              </a:rPr>
              <a:t>Python</a:t>
            </a:r>
            <a:r>
              <a:rPr lang="ja-JP" altLang="en-US" sz="3200" spc="55">
                <a:solidFill>
                  <a:schemeClr val="bg1">
                    <a:lumMod val="85000"/>
                  </a:schemeClr>
                </a:solidFill>
                <a:latin typeface="Microsoft Sans Serif"/>
                <a:cs typeface="Microsoft Sans Serif"/>
              </a:rPr>
              <a:t>が第一言語となってしまっている</a:t>
            </a:r>
            <a:endParaRPr lang="en-US" altLang="ja-JP" sz="3200" spc="55" dirty="0">
              <a:solidFill>
                <a:schemeClr val="bg1">
                  <a:lumMod val="85000"/>
                </a:schemeClr>
              </a:solidFill>
              <a:latin typeface="Microsoft Sans Serif"/>
              <a:cs typeface="Microsoft Sans Serif"/>
            </a:endParaRPr>
          </a:p>
        </p:txBody>
      </p:sp>
      <p:sp>
        <p:nvSpPr>
          <p:cNvPr id="4" name="object 4"/>
          <p:cNvSpPr/>
          <p:nvPr/>
        </p:nvSpPr>
        <p:spPr>
          <a:xfrm>
            <a:off x="953736" y="956429"/>
            <a:ext cx="19050" cy="8382000"/>
          </a:xfrm>
          <a:custGeom>
            <a:avLst/>
            <a:gdLst/>
            <a:ahLst/>
            <a:cxnLst/>
            <a:rect l="l" t="t" r="r" b="b"/>
            <a:pathLst>
              <a:path w="19050" h="8382000">
                <a:moveTo>
                  <a:pt x="19050" y="8382000"/>
                </a:moveTo>
                <a:lnTo>
                  <a:pt x="0" y="8382000"/>
                </a:lnTo>
                <a:lnTo>
                  <a:pt x="0" y="0"/>
                </a:lnTo>
                <a:lnTo>
                  <a:pt x="19050" y="0"/>
                </a:lnTo>
                <a:lnTo>
                  <a:pt x="19050" y="8382000"/>
                </a:lnTo>
                <a:close/>
              </a:path>
            </a:pathLst>
          </a:custGeom>
          <a:solidFill>
            <a:srgbClr val="9B81BB">
              <a:alpha val="29798"/>
            </a:srgbClr>
          </a:solidFill>
        </p:spPr>
        <p:txBody>
          <a:bodyPr wrap="square" lIns="0" tIns="0" rIns="0" bIns="0" rtlCol="0"/>
          <a:lstStyle/>
          <a:p>
            <a:endParaRPr/>
          </a:p>
        </p:txBody>
      </p:sp>
      <p:sp>
        <p:nvSpPr>
          <p:cNvPr id="9" name="object 9"/>
          <p:cNvSpPr txBox="1">
            <a:spLocks noGrp="1"/>
          </p:cNvSpPr>
          <p:nvPr>
            <p:ph type="sldNum" sz="quarter" idx="7"/>
          </p:nvPr>
        </p:nvSpPr>
        <p:spPr>
          <a:prstGeom prst="rect">
            <a:avLst/>
          </a:prstGeom>
        </p:spPr>
        <p:txBody>
          <a:bodyPr vert="horz" wrap="square" lIns="0" tIns="29844" rIns="0" bIns="0" rtlCol="0">
            <a:spAutoFit/>
          </a:bodyPr>
          <a:lstStyle/>
          <a:p>
            <a:pPr marL="38100">
              <a:lnSpc>
                <a:spcPct val="100000"/>
              </a:lnSpc>
              <a:spcBef>
                <a:spcPts val="234"/>
              </a:spcBef>
            </a:pPr>
            <a:fld id="{81D60167-4931-47E6-BA6A-407CBD079E47}" type="slidenum">
              <a:rPr spc="30" dirty="0"/>
              <a:t>5</a:t>
            </a:fld>
            <a:endParaRPr spc="30"/>
          </a:p>
        </p:txBody>
      </p:sp>
      <p:sp>
        <p:nvSpPr>
          <p:cNvPr id="5" name="テキスト ボックス 4">
            <a:extLst>
              <a:ext uri="{FF2B5EF4-FFF2-40B4-BE49-F238E27FC236}">
                <a16:creationId xmlns:a16="http://schemas.microsoft.com/office/drawing/2014/main" id="{44AFE4A9-FCBA-6218-8ACB-78FA3A5B4F00}"/>
              </a:ext>
            </a:extLst>
          </p:cNvPr>
          <p:cNvSpPr txBox="1"/>
          <p:nvPr/>
        </p:nvSpPr>
        <p:spPr>
          <a:xfrm>
            <a:off x="1511300" y="8784431"/>
            <a:ext cx="12814300" cy="553998"/>
          </a:xfrm>
          <a:prstGeom prst="rect">
            <a:avLst/>
          </a:prstGeom>
          <a:noFill/>
        </p:spPr>
        <p:txBody>
          <a:bodyPr wrap="square" lIns="0" tIns="0" rIns="0" bIns="0" rtlCol="0">
            <a:spAutoFit/>
          </a:bodyPr>
          <a:lstStyle/>
          <a:p>
            <a:r>
              <a:rPr kumimoji="1" lang="en-US" altLang="ja-JP">
                <a:solidFill>
                  <a:schemeClr val="bg1">
                    <a:lumMod val="95000"/>
                  </a:schemeClr>
                </a:solidFill>
              </a:rPr>
              <a:t>[1] </a:t>
            </a:r>
            <a:r>
              <a:rPr kumimoji="1" lang="en-US" altLang="ja-JP">
                <a:solidFill>
                  <a:schemeClr val="bg1">
                    <a:lumMod val="95000"/>
                  </a:schemeClr>
                </a:solidFill>
                <a:hlinkClick r:id="rId2"/>
              </a:rPr>
              <a:t>http://www.washi.cs.waseda.ac.jp/wp-content/uploads/2016/11/HASE_2017_paper_25.pdf</a:t>
            </a:r>
            <a:endParaRPr kumimoji="1" lang="en-US" altLang="ja-JP">
              <a:solidFill>
                <a:schemeClr val="bg1">
                  <a:lumMod val="95000"/>
                </a:schemeClr>
              </a:solidFill>
            </a:endParaRPr>
          </a:p>
          <a:p>
            <a:r>
              <a:rPr lang="en-US" altLang="ja-JP">
                <a:solidFill>
                  <a:schemeClr val="bg1">
                    <a:lumMod val="95000"/>
                  </a:schemeClr>
                </a:solidFill>
              </a:rPr>
              <a:t>[2] </a:t>
            </a:r>
            <a:r>
              <a:rPr lang="en-US" altLang="ja-JP">
                <a:solidFill>
                  <a:schemeClr val="bg1">
                    <a:lumMod val="95000"/>
                  </a:schemeClr>
                </a:solidFill>
                <a:hlinkClick r:id="rId3"/>
              </a:rPr>
              <a:t>https://danluu.com/empirical-pl/</a:t>
            </a:r>
            <a:endParaRPr lang="en-US" altLang="ja-JP">
              <a:solidFill>
                <a:schemeClr val="bg1">
                  <a:lumMod val="95000"/>
                </a:schemeClr>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11300" y="981615"/>
            <a:ext cx="9216390" cy="756920"/>
          </a:xfrm>
          <a:prstGeom prst="rect">
            <a:avLst/>
          </a:prstGeom>
        </p:spPr>
        <p:txBody>
          <a:bodyPr vert="horz" wrap="square" lIns="0" tIns="12700" rIns="0" bIns="0" rtlCol="0">
            <a:spAutoFit/>
          </a:bodyPr>
          <a:lstStyle/>
          <a:p>
            <a:pPr marL="12700">
              <a:lnSpc>
                <a:spcPct val="100000"/>
              </a:lnSpc>
              <a:spcBef>
                <a:spcPts val="100"/>
              </a:spcBef>
            </a:pPr>
            <a:r>
              <a:rPr lang="en-US" sz="4800" spc="-20" dirty="0">
                <a:latin typeface="+mj-ea"/>
              </a:rPr>
              <a:t>Python</a:t>
            </a:r>
            <a:r>
              <a:rPr lang="ja-JP" altLang="en-US" sz="4800" spc="-20">
                <a:latin typeface="+mj-ea"/>
              </a:rPr>
              <a:t>の欠点</a:t>
            </a:r>
            <a:endParaRPr sz="4800" dirty="0">
              <a:latin typeface="+mj-ea"/>
            </a:endParaRPr>
          </a:p>
        </p:txBody>
      </p:sp>
      <p:sp>
        <p:nvSpPr>
          <p:cNvPr id="3" name="object 3"/>
          <p:cNvSpPr txBox="1"/>
          <p:nvPr/>
        </p:nvSpPr>
        <p:spPr>
          <a:xfrm>
            <a:off x="1511300" y="2401254"/>
            <a:ext cx="15101569" cy="7135287"/>
          </a:xfrm>
          <a:prstGeom prst="rect">
            <a:avLst/>
          </a:prstGeom>
        </p:spPr>
        <p:txBody>
          <a:bodyPr vert="horz" wrap="square" lIns="0" tIns="12700" rIns="0" bIns="0" rtlCol="0">
            <a:spAutoFit/>
          </a:bodyPr>
          <a:lstStyle/>
          <a:p>
            <a:pPr marL="12700" algn="just">
              <a:lnSpc>
                <a:spcPct val="100000"/>
              </a:lnSpc>
              <a:spcBef>
                <a:spcPts val="100"/>
              </a:spcBef>
            </a:pPr>
            <a:r>
              <a:rPr lang="ja-JP" altLang="en-US" sz="4400" spc="35">
                <a:solidFill>
                  <a:srgbClr val="9B81BB"/>
                </a:solidFill>
                <a:latin typeface="Microsoft Sans Serif"/>
                <a:cs typeface="Microsoft Sans Serif"/>
              </a:rPr>
              <a:t>動的型付け</a:t>
            </a:r>
            <a:endParaRPr lang="en-US" sz="4400" spc="-140" dirty="0">
              <a:solidFill>
                <a:srgbClr val="9B81BB"/>
              </a:solidFill>
              <a:latin typeface="Microsoft Sans Serif"/>
              <a:cs typeface="Microsoft Sans Serif"/>
            </a:endParaRPr>
          </a:p>
          <a:p>
            <a:pPr marL="12700" algn="just">
              <a:lnSpc>
                <a:spcPct val="100000"/>
              </a:lnSpc>
              <a:spcBef>
                <a:spcPts val="100"/>
              </a:spcBef>
            </a:pPr>
            <a:endParaRPr lang="en-US" altLang="ja-JP" sz="2400" spc="55" dirty="0">
              <a:solidFill>
                <a:schemeClr val="bg1">
                  <a:lumMod val="85000"/>
                </a:schemeClr>
              </a:solidFill>
              <a:latin typeface="Microsoft Sans Serif"/>
              <a:cs typeface="Microsoft Sans Serif"/>
            </a:endParaRPr>
          </a:p>
          <a:p>
            <a:pPr marL="12700" algn="just">
              <a:lnSpc>
                <a:spcPct val="100000"/>
              </a:lnSpc>
              <a:spcBef>
                <a:spcPts val="100"/>
              </a:spcBef>
            </a:pPr>
            <a:r>
              <a:rPr lang="ja-JP" altLang="en-US" sz="3200" spc="55">
                <a:solidFill>
                  <a:schemeClr val="bg1">
                    <a:lumMod val="85000"/>
                  </a:schemeClr>
                </a:solidFill>
                <a:latin typeface="Microsoft Sans Serif"/>
                <a:cs typeface="Microsoft Sans Serif"/>
              </a:rPr>
              <a:t>このように話すと、小規模なソフトウェア開発・プロトタイピングなら</a:t>
            </a:r>
            <a:endParaRPr lang="en-US" altLang="ja-JP" sz="3200" spc="55" dirty="0">
              <a:solidFill>
                <a:schemeClr val="bg1">
                  <a:lumMod val="85000"/>
                </a:schemeClr>
              </a:solidFill>
              <a:latin typeface="Microsoft Sans Serif"/>
              <a:cs typeface="Microsoft Sans Serif"/>
            </a:endParaRPr>
          </a:p>
          <a:p>
            <a:pPr marL="12700" algn="just">
              <a:lnSpc>
                <a:spcPct val="100000"/>
              </a:lnSpc>
              <a:spcBef>
                <a:spcPts val="100"/>
              </a:spcBef>
            </a:pPr>
            <a:r>
              <a:rPr lang="ja-JP" altLang="en-US" sz="3200" spc="55">
                <a:solidFill>
                  <a:schemeClr val="bg1">
                    <a:lumMod val="85000"/>
                  </a:schemeClr>
                </a:solidFill>
                <a:latin typeface="Microsoft Sans Serif"/>
                <a:cs typeface="Microsoft Sans Serif"/>
              </a:rPr>
              <a:t>まだ動的型付けの方が有利という意見が挙がりがちだが、</a:t>
            </a:r>
            <a:endParaRPr lang="en-US" altLang="ja-JP" sz="3200" spc="55" dirty="0">
              <a:solidFill>
                <a:schemeClr val="bg1">
                  <a:lumMod val="85000"/>
                </a:schemeClr>
              </a:solidFill>
              <a:latin typeface="Microsoft Sans Serif"/>
              <a:cs typeface="Microsoft Sans Serif"/>
            </a:endParaRPr>
          </a:p>
          <a:p>
            <a:pPr marL="12700" algn="just">
              <a:lnSpc>
                <a:spcPct val="100000"/>
              </a:lnSpc>
              <a:spcBef>
                <a:spcPts val="100"/>
              </a:spcBef>
            </a:pPr>
            <a:r>
              <a:rPr lang="ja-JP" altLang="en-US" sz="3200" spc="55">
                <a:solidFill>
                  <a:schemeClr val="bg1">
                    <a:lumMod val="85000"/>
                  </a:schemeClr>
                </a:solidFill>
                <a:latin typeface="Microsoft Sans Serif"/>
                <a:cs typeface="Microsoft Sans Serif"/>
              </a:rPr>
              <a:t>批判を恐れずに言えば</a:t>
            </a:r>
            <a:r>
              <a:rPr lang="ja-JP" altLang="en-US" sz="3200" b="1" u="sng" spc="55">
                <a:solidFill>
                  <a:schemeClr val="bg1">
                    <a:lumMod val="85000"/>
                  </a:schemeClr>
                </a:solidFill>
                <a:latin typeface="Microsoft Sans Serif"/>
                <a:cs typeface="Microsoft Sans Serif"/>
              </a:rPr>
              <a:t>勘違いである</a:t>
            </a:r>
            <a:endParaRPr lang="en-US" altLang="ja-JP" sz="3200" b="1" u="sng" spc="55" dirty="0">
              <a:solidFill>
                <a:schemeClr val="bg1">
                  <a:lumMod val="85000"/>
                </a:schemeClr>
              </a:solidFill>
              <a:latin typeface="Microsoft Sans Serif"/>
              <a:cs typeface="Microsoft Sans Serif"/>
            </a:endParaRPr>
          </a:p>
          <a:p>
            <a:pPr marL="12700" algn="just">
              <a:lnSpc>
                <a:spcPct val="100000"/>
              </a:lnSpc>
              <a:spcBef>
                <a:spcPts val="100"/>
              </a:spcBef>
            </a:pPr>
            <a:endParaRPr lang="en-US" altLang="ja-JP" sz="3200" b="1" u="sng" spc="55" dirty="0">
              <a:solidFill>
                <a:schemeClr val="bg1">
                  <a:lumMod val="85000"/>
                </a:schemeClr>
              </a:solidFill>
              <a:latin typeface="Microsoft Sans Serif"/>
              <a:cs typeface="Microsoft Sans Serif"/>
            </a:endParaRPr>
          </a:p>
          <a:p>
            <a:pPr marL="12700" algn="just">
              <a:lnSpc>
                <a:spcPct val="100000"/>
              </a:lnSpc>
              <a:spcBef>
                <a:spcPts val="100"/>
              </a:spcBef>
            </a:pPr>
            <a:r>
              <a:rPr lang="ja-JP" altLang="en-US" sz="3200" spc="55">
                <a:solidFill>
                  <a:schemeClr val="bg1">
                    <a:lumMod val="85000"/>
                  </a:schemeClr>
                </a:solidFill>
                <a:latin typeface="Microsoft Sans Serif"/>
                <a:cs typeface="Microsoft Sans Serif"/>
              </a:rPr>
              <a:t>このような人は恐らく</a:t>
            </a:r>
            <a:r>
              <a:rPr lang="en-US" altLang="ja-JP" sz="3200" spc="55" dirty="0">
                <a:solidFill>
                  <a:schemeClr val="bg1">
                    <a:lumMod val="85000"/>
                  </a:schemeClr>
                </a:solidFill>
                <a:latin typeface="Microsoft Sans Serif"/>
                <a:cs typeface="Microsoft Sans Serif"/>
              </a:rPr>
              <a:t>Python</a:t>
            </a:r>
            <a:r>
              <a:rPr lang="ja-JP" altLang="en-US" sz="3200" spc="55">
                <a:solidFill>
                  <a:schemeClr val="bg1">
                    <a:lumMod val="85000"/>
                  </a:schemeClr>
                </a:solidFill>
                <a:latin typeface="Microsoft Sans Serif"/>
                <a:cs typeface="Microsoft Sans Serif"/>
              </a:rPr>
              <a:t>などの動的性</a:t>
            </a:r>
            <a:r>
              <a:rPr lang="en-US" altLang="ja-JP" sz="3200" spc="55" dirty="0">
                <a:solidFill>
                  <a:schemeClr val="bg1">
                    <a:lumMod val="85000"/>
                  </a:schemeClr>
                </a:solidFill>
                <a:latin typeface="Microsoft Sans Serif"/>
                <a:cs typeface="Microsoft Sans Serif"/>
              </a:rPr>
              <a:t> </a:t>
            </a:r>
            <a:r>
              <a:rPr lang="ja-JP" altLang="en-US" sz="3200" spc="55">
                <a:solidFill>
                  <a:schemeClr val="bg1">
                    <a:lumMod val="85000"/>
                  </a:schemeClr>
                </a:solidFill>
                <a:latin typeface="Microsoft Sans Serif"/>
                <a:cs typeface="Microsoft Sans Serif"/>
              </a:rPr>
              <a:t>ー</a:t>
            </a:r>
            <a:r>
              <a:rPr lang="en-US" altLang="ja-JP" sz="3200" spc="55" dirty="0">
                <a:solidFill>
                  <a:schemeClr val="bg1">
                    <a:lumMod val="85000"/>
                  </a:schemeClr>
                </a:solidFill>
                <a:latin typeface="Microsoft Sans Serif"/>
                <a:cs typeface="Microsoft Sans Serif"/>
              </a:rPr>
              <a:t> Jupyter</a:t>
            </a:r>
            <a:r>
              <a:rPr lang="ja-JP" altLang="en-US" sz="3200" spc="55">
                <a:solidFill>
                  <a:schemeClr val="bg1">
                    <a:lumMod val="85000"/>
                  </a:schemeClr>
                </a:solidFill>
                <a:latin typeface="Microsoft Sans Serif"/>
                <a:cs typeface="Microsoft Sans Serif"/>
              </a:rPr>
              <a:t>や</a:t>
            </a:r>
            <a:r>
              <a:rPr lang="en-US" altLang="ja-JP" sz="3200" spc="55" dirty="0">
                <a:solidFill>
                  <a:schemeClr val="bg1">
                    <a:lumMod val="85000"/>
                  </a:schemeClr>
                </a:solidFill>
                <a:latin typeface="Microsoft Sans Serif"/>
                <a:cs typeface="Microsoft Sans Serif"/>
              </a:rPr>
              <a:t>REPL</a:t>
            </a:r>
            <a:r>
              <a:rPr lang="ja-JP" altLang="en-US" sz="3200" spc="55">
                <a:solidFill>
                  <a:schemeClr val="bg1">
                    <a:lumMod val="85000"/>
                  </a:schemeClr>
                </a:solidFill>
                <a:latin typeface="Microsoft Sans Serif"/>
                <a:cs typeface="Microsoft Sans Serif"/>
              </a:rPr>
              <a:t>が使える</a:t>
            </a:r>
            <a:r>
              <a:rPr lang="en-US" altLang="ja-JP" sz="3200" spc="55" dirty="0">
                <a:solidFill>
                  <a:schemeClr val="bg1">
                    <a:lumMod val="85000"/>
                  </a:schemeClr>
                </a:solidFill>
                <a:latin typeface="Microsoft Sans Serif"/>
                <a:cs typeface="Microsoft Sans Serif"/>
              </a:rPr>
              <a:t> </a:t>
            </a:r>
            <a:r>
              <a:rPr lang="ja-JP" altLang="en-US" sz="3200" spc="55">
                <a:solidFill>
                  <a:schemeClr val="bg1">
                    <a:lumMod val="85000"/>
                  </a:schemeClr>
                </a:solidFill>
                <a:latin typeface="Microsoft Sans Serif"/>
                <a:cs typeface="Microsoft Sans Serif"/>
              </a:rPr>
              <a:t>ー</a:t>
            </a:r>
            <a:endParaRPr lang="en-US" altLang="ja-JP" sz="3200" spc="55" dirty="0">
              <a:solidFill>
                <a:schemeClr val="bg1">
                  <a:lumMod val="85000"/>
                </a:schemeClr>
              </a:solidFill>
              <a:latin typeface="Microsoft Sans Serif"/>
              <a:cs typeface="Microsoft Sans Serif"/>
            </a:endParaRPr>
          </a:p>
          <a:p>
            <a:pPr marL="12700" algn="just">
              <a:lnSpc>
                <a:spcPct val="100000"/>
              </a:lnSpc>
              <a:spcBef>
                <a:spcPts val="100"/>
              </a:spcBef>
            </a:pPr>
            <a:r>
              <a:rPr lang="ja-JP" altLang="en-US" sz="3200" spc="55">
                <a:solidFill>
                  <a:schemeClr val="bg1">
                    <a:lumMod val="85000"/>
                  </a:schemeClr>
                </a:solidFill>
                <a:latin typeface="Microsoft Sans Serif"/>
                <a:cs typeface="Microsoft Sans Serif"/>
              </a:rPr>
              <a:t>を動的型付け固有と誤認している</a:t>
            </a:r>
            <a:endParaRPr lang="en-US" altLang="ja-JP" sz="3200" spc="55" dirty="0">
              <a:solidFill>
                <a:schemeClr val="bg1">
                  <a:lumMod val="85000"/>
                </a:schemeClr>
              </a:solidFill>
              <a:latin typeface="Microsoft Sans Serif"/>
              <a:cs typeface="Microsoft Sans Serif"/>
            </a:endParaRPr>
          </a:p>
          <a:p>
            <a:pPr marL="12700" algn="just">
              <a:lnSpc>
                <a:spcPct val="100000"/>
              </a:lnSpc>
              <a:spcBef>
                <a:spcPts val="100"/>
              </a:spcBef>
            </a:pPr>
            <a:endParaRPr lang="en-US" altLang="ja-JP" sz="3200" spc="55" dirty="0">
              <a:solidFill>
                <a:schemeClr val="bg1">
                  <a:lumMod val="85000"/>
                </a:schemeClr>
              </a:solidFill>
              <a:latin typeface="Microsoft Sans Serif"/>
              <a:cs typeface="Microsoft Sans Serif"/>
            </a:endParaRPr>
          </a:p>
          <a:p>
            <a:pPr marL="12700" algn="just">
              <a:lnSpc>
                <a:spcPct val="100000"/>
              </a:lnSpc>
              <a:spcBef>
                <a:spcPts val="100"/>
              </a:spcBef>
            </a:pPr>
            <a:r>
              <a:rPr lang="ja-JP" altLang="en-US" sz="3200" spc="55">
                <a:solidFill>
                  <a:schemeClr val="bg1">
                    <a:lumMod val="85000"/>
                  </a:schemeClr>
                </a:solidFill>
                <a:latin typeface="Microsoft Sans Serif"/>
                <a:cs typeface="Microsoft Sans Serif"/>
              </a:rPr>
              <a:t>漸進的型付けの理論研究・実装も進歩しており、型付けできないプログラム</a:t>
            </a:r>
            <a:endParaRPr lang="en-US" altLang="ja-JP" sz="3200" spc="55" dirty="0">
              <a:solidFill>
                <a:schemeClr val="bg1">
                  <a:lumMod val="85000"/>
                </a:schemeClr>
              </a:solidFill>
              <a:latin typeface="Microsoft Sans Serif"/>
              <a:cs typeface="Microsoft Sans Serif"/>
            </a:endParaRPr>
          </a:p>
          <a:p>
            <a:pPr marL="12700" algn="just">
              <a:lnSpc>
                <a:spcPct val="100000"/>
              </a:lnSpc>
              <a:spcBef>
                <a:spcPts val="100"/>
              </a:spcBef>
            </a:pPr>
            <a:r>
              <a:rPr lang="ja-JP" altLang="en-US" sz="3200" spc="55">
                <a:solidFill>
                  <a:schemeClr val="bg1">
                    <a:lumMod val="85000"/>
                  </a:schemeClr>
                </a:solidFill>
                <a:latin typeface="Microsoft Sans Serif"/>
                <a:cs typeface="Microsoft Sans Serif"/>
              </a:rPr>
              <a:t>の集合は年々縮小している</a:t>
            </a:r>
            <a:endParaRPr lang="en-US" altLang="ja-JP" sz="3200" spc="55" dirty="0">
              <a:solidFill>
                <a:schemeClr val="bg1">
                  <a:lumMod val="85000"/>
                </a:schemeClr>
              </a:solidFill>
              <a:latin typeface="Microsoft Sans Serif"/>
              <a:cs typeface="Microsoft Sans Serif"/>
            </a:endParaRPr>
          </a:p>
          <a:p>
            <a:pPr marL="12700" algn="just">
              <a:lnSpc>
                <a:spcPct val="100000"/>
              </a:lnSpc>
              <a:spcBef>
                <a:spcPts val="100"/>
              </a:spcBef>
            </a:pPr>
            <a:endParaRPr lang="en-US" altLang="ja-JP" sz="3200" spc="55" dirty="0">
              <a:solidFill>
                <a:schemeClr val="bg1">
                  <a:lumMod val="85000"/>
                </a:schemeClr>
              </a:solidFill>
              <a:latin typeface="Microsoft Sans Serif"/>
              <a:cs typeface="Microsoft Sans Serif"/>
            </a:endParaRPr>
          </a:p>
          <a:p>
            <a:pPr marL="12700" algn="just">
              <a:lnSpc>
                <a:spcPct val="100000"/>
              </a:lnSpc>
              <a:spcBef>
                <a:spcPts val="100"/>
              </a:spcBef>
            </a:pPr>
            <a:r>
              <a:rPr lang="en-US" altLang="ja-JP" sz="3200" spc="55" dirty="0">
                <a:solidFill>
                  <a:schemeClr val="bg1">
                    <a:lumMod val="85000"/>
                  </a:schemeClr>
                </a:solidFill>
                <a:latin typeface="Microsoft Sans Serif"/>
                <a:cs typeface="Microsoft Sans Serif"/>
              </a:rPr>
              <a:t>Language Server</a:t>
            </a:r>
            <a:r>
              <a:rPr lang="ja-JP" altLang="en-US" sz="3200" spc="55">
                <a:solidFill>
                  <a:schemeClr val="bg1">
                    <a:lumMod val="85000"/>
                  </a:schemeClr>
                </a:solidFill>
                <a:latin typeface="Microsoft Sans Serif"/>
                <a:cs typeface="Microsoft Sans Serif"/>
              </a:rPr>
              <a:t>の登場も静的型付けの優位性を引き上げた</a:t>
            </a:r>
            <a:endParaRPr lang="en-US" altLang="ja-JP" sz="3200" spc="55" dirty="0">
              <a:solidFill>
                <a:schemeClr val="bg1">
                  <a:lumMod val="85000"/>
                </a:schemeClr>
              </a:solidFill>
              <a:latin typeface="Microsoft Sans Serif"/>
              <a:cs typeface="Microsoft Sans Serif"/>
            </a:endParaRPr>
          </a:p>
          <a:p>
            <a:pPr marL="12700" algn="just">
              <a:lnSpc>
                <a:spcPct val="100000"/>
              </a:lnSpc>
              <a:spcBef>
                <a:spcPts val="100"/>
              </a:spcBef>
            </a:pPr>
            <a:r>
              <a:rPr lang="en-US" altLang="ja-JP" sz="3200" spc="55" dirty="0">
                <a:solidFill>
                  <a:schemeClr val="bg1">
                    <a:lumMod val="85000"/>
                  </a:schemeClr>
                </a:solidFill>
                <a:latin typeface="Microsoft Sans Serif"/>
                <a:cs typeface="Microsoft Sans Serif"/>
              </a:rPr>
              <a:t>→ Language Server</a:t>
            </a:r>
            <a:r>
              <a:rPr lang="ja-JP" altLang="en-US" sz="3200" spc="55">
                <a:solidFill>
                  <a:schemeClr val="bg1">
                    <a:lumMod val="85000"/>
                  </a:schemeClr>
                </a:solidFill>
                <a:latin typeface="Microsoft Sans Serif"/>
                <a:cs typeface="Microsoft Sans Serif"/>
              </a:rPr>
              <a:t>は実行前に多くの情報が得られる言語に有利な仕組み</a:t>
            </a:r>
            <a:endParaRPr lang="en-US" altLang="ja-JP" sz="3200" spc="55" dirty="0">
              <a:solidFill>
                <a:schemeClr val="bg1">
                  <a:lumMod val="85000"/>
                </a:schemeClr>
              </a:solidFill>
              <a:latin typeface="Microsoft Sans Serif"/>
              <a:cs typeface="Microsoft Sans Serif"/>
            </a:endParaRPr>
          </a:p>
        </p:txBody>
      </p:sp>
      <p:sp>
        <p:nvSpPr>
          <p:cNvPr id="4" name="object 4"/>
          <p:cNvSpPr/>
          <p:nvPr/>
        </p:nvSpPr>
        <p:spPr>
          <a:xfrm>
            <a:off x="953736" y="956429"/>
            <a:ext cx="19050" cy="8382000"/>
          </a:xfrm>
          <a:custGeom>
            <a:avLst/>
            <a:gdLst/>
            <a:ahLst/>
            <a:cxnLst/>
            <a:rect l="l" t="t" r="r" b="b"/>
            <a:pathLst>
              <a:path w="19050" h="8382000">
                <a:moveTo>
                  <a:pt x="19050" y="8382000"/>
                </a:moveTo>
                <a:lnTo>
                  <a:pt x="0" y="8382000"/>
                </a:lnTo>
                <a:lnTo>
                  <a:pt x="0" y="0"/>
                </a:lnTo>
                <a:lnTo>
                  <a:pt x="19050" y="0"/>
                </a:lnTo>
                <a:lnTo>
                  <a:pt x="19050" y="8382000"/>
                </a:lnTo>
                <a:close/>
              </a:path>
            </a:pathLst>
          </a:custGeom>
          <a:solidFill>
            <a:srgbClr val="9B81BB">
              <a:alpha val="29798"/>
            </a:srgbClr>
          </a:solidFill>
        </p:spPr>
        <p:txBody>
          <a:bodyPr wrap="square" lIns="0" tIns="0" rIns="0" bIns="0" rtlCol="0"/>
          <a:lstStyle/>
          <a:p>
            <a:endParaRPr/>
          </a:p>
        </p:txBody>
      </p:sp>
      <p:sp>
        <p:nvSpPr>
          <p:cNvPr id="9" name="object 9"/>
          <p:cNvSpPr txBox="1">
            <a:spLocks noGrp="1"/>
          </p:cNvSpPr>
          <p:nvPr>
            <p:ph type="sldNum" sz="quarter" idx="7"/>
          </p:nvPr>
        </p:nvSpPr>
        <p:spPr>
          <a:prstGeom prst="rect">
            <a:avLst/>
          </a:prstGeom>
        </p:spPr>
        <p:txBody>
          <a:bodyPr vert="horz" wrap="square" lIns="0" tIns="29844" rIns="0" bIns="0" rtlCol="0">
            <a:spAutoFit/>
          </a:bodyPr>
          <a:lstStyle/>
          <a:p>
            <a:pPr marL="38100">
              <a:lnSpc>
                <a:spcPct val="100000"/>
              </a:lnSpc>
              <a:spcBef>
                <a:spcPts val="234"/>
              </a:spcBef>
            </a:pPr>
            <a:fld id="{81D60167-4931-47E6-BA6A-407CBD079E47}" type="slidenum">
              <a:rPr spc="30" dirty="0"/>
              <a:t>6</a:t>
            </a:fld>
            <a:endParaRPr spc="30"/>
          </a:p>
        </p:txBody>
      </p:sp>
    </p:spTree>
    <p:extLst>
      <p:ext uri="{BB962C8B-B14F-4D97-AF65-F5344CB8AC3E}">
        <p14:creationId xmlns:p14="http://schemas.microsoft.com/office/powerpoint/2010/main" val="40623325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11300" y="981615"/>
            <a:ext cx="9216390" cy="756920"/>
          </a:xfrm>
          <a:prstGeom prst="rect">
            <a:avLst/>
          </a:prstGeom>
        </p:spPr>
        <p:txBody>
          <a:bodyPr vert="horz" wrap="square" lIns="0" tIns="12700" rIns="0" bIns="0" rtlCol="0">
            <a:spAutoFit/>
          </a:bodyPr>
          <a:lstStyle/>
          <a:p>
            <a:pPr marL="12700">
              <a:lnSpc>
                <a:spcPct val="100000"/>
              </a:lnSpc>
              <a:spcBef>
                <a:spcPts val="100"/>
              </a:spcBef>
            </a:pPr>
            <a:r>
              <a:rPr lang="en-US" sz="4800" spc="-20">
                <a:latin typeface="+mj-ea"/>
              </a:rPr>
              <a:t>Python</a:t>
            </a:r>
            <a:r>
              <a:rPr lang="ja-JP" altLang="en-US" sz="4800" spc="-20">
                <a:latin typeface="+mj-ea"/>
              </a:rPr>
              <a:t>の欠点</a:t>
            </a:r>
            <a:endParaRPr sz="4800">
              <a:latin typeface="+mj-ea"/>
            </a:endParaRPr>
          </a:p>
        </p:txBody>
      </p:sp>
      <p:sp>
        <p:nvSpPr>
          <p:cNvPr id="3" name="object 3"/>
          <p:cNvSpPr txBox="1"/>
          <p:nvPr/>
        </p:nvSpPr>
        <p:spPr>
          <a:xfrm>
            <a:off x="1511300" y="2401254"/>
            <a:ext cx="15101569" cy="7640553"/>
          </a:xfrm>
          <a:prstGeom prst="rect">
            <a:avLst/>
          </a:prstGeom>
        </p:spPr>
        <p:txBody>
          <a:bodyPr vert="horz" wrap="square" lIns="0" tIns="12700" rIns="0" bIns="0" rtlCol="0">
            <a:spAutoFit/>
          </a:bodyPr>
          <a:lstStyle/>
          <a:p>
            <a:pPr marL="12700" algn="just">
              <a:lnSpc>
                <a:spcPct val="100000"/>
              </a:lnSpc>
              <a:spcBef>
                <a:spcPts val="100"/>
              </a:spcBef>
            </a:pPr>
            <a:r>
              <a:rPr lang="ja-JP" altLang="en-US" sz="4400" spc="35">
                <a:solidFill>
                  <a:srgbClr val="9B81BB"/>
                </a:solidFill>
                <a:latin typeface="Microsoft Sans Serif"/>
                <a:cs typeface="Microsoft Sans Serif"/>
              </a:rPr>
              <a:t>歪な仕様</a:t>
            </a:r>
            <a:endParaRPr lang="en-US" sz="4400" spc="-140" dirty="0">
              <a:solidFill>
                <a:srgbClr val="9B81BB"/>
              </a:solidFill>
              <a:latin typeface="Microsoft Sans Serif"/>
              <a:cs typeface="Microsoft Sans Serif"/>
            </a:endParaRPr>
          </a:p>
          <a:p>
            <a:pPr marL="12700" algn="just">
              <a:lnSpc>
                <a:spcPct val="100000"/>
              </a:lnSpc>
              <a:spcBef>
                <a:spcPts val="100"/>
              </a:spcBef>
            </a:pPr>
            <a:endParaRPr lang="en-US" sz="2400" spc="55" dirty="0">
              <a:solidFill>
                <a:schemeClr val="bg1">
                  <a:lumMod val="85000"/>
                </a:schemeClr>
              </a:solidFill>
              <a:latin typeface="Microsoft Sans Serif"/>
              <a:cs typeface="Microsoft Sans Serif"/>
            </a:endParaRPr>
          </a:p>
          <a:p>
            <a:pPr marL="12700" algn="just">
              <a:lnSpc>
                <a:spcPct val="100000"/>
              </a:lnSpc>
              <a:spcBef>
                <a:spcPts val="100"/>
              </a:spcBef>
            </a:pPr>
            <a:r>
              <a:rPr lang="en-US" sz="3200" spc="55" dirty="0">
                <a:solidFill>
                  <a:schemeClr val="bg1">
                    <a:lumMod val="85000"/>
                  </a:schemeClr>
                </a:solidFill>
                <a:latin typeface="Microsoft Sans Serif"/>
                <a:cs typeface="Microsoft Sans Serif"/>
              </a:rPr>
              <a:t>Python</a:t>
            </a:r>
            <a:r>
              <a:rPr lang="ja-JP" altLang="en-US" sz="3200" spc="55">
                <a:solidFill>
                  <a:schemeClr val="bg1">
                    <a:lumMod val="85000"/>
                  </a:schemeClr>
                </a:solidFill>
                <a:latin typeface="Microsoft Sans Serif"/>
                <a:cs typeface="Microsoft Sans Serif"/>
              </a:rPr>
              <a:t>は初心者にもわかりやすい平易な文法と謳われているが、それは極めて</a:t>
            </a:r>
            <a:endParaRPr lang="en-US" altLang="ja-JP" sz="3200" spc="55" dirty="0">
              <a:solidFill>
                <a:schemeClr val="bg1">
                  <a:lumMod val="85000"/>
                </a:schemeClr>
              </a:solidFill>
              <a:latin typeface="Microsoft Sans Serif"/>
              <a:cs typeface="Microsoft Sans Serif"/>
            </a:endParaRPr>
          </a:p>
          <a:p>
            <a:pPr marL="12700" algn="just">
              <a:lnSpc>
                <a:spcPct val="100000"/>
              </a:lnSpc>
              <a:spcBef>
                <a:spcPts val="100"/>
              </a:spcBef>
            </a:pPr>
            <a:r>
              <a:rPr lang="ja-JP" altLang="en-US" sz="3200" spc="55">
                <a:solidFill>
                  <a:schemeClr val="bg1">
                    <a:lumMod val="85000"/>
                  </a:schemeClr>
                </a:solidFill>
                <a:latin typeface="Microsoft Sans Serif"/>
                <a:cs typeface="Microsoft Sans Serif"/>
              </a:rPr>
              <a:t>表面的な部分だけである</a:t>
            </a:r>
            <a:endParaRPr lang="en-US" altLang="ja-JP" sz="3200" spc="55" dirty="0">
              <a:solidFill>
                <a:schemeClr val="bg1">
                  <a:lumMod val="85000"/>
                </a:schemeClr>
              </a:solidFill>
              <a:latin typeface="Microsoft Sans Serif"/>
              <a:cs typeface="Microsoft Sans Serif"/>
            </a:endParaRPr>
          </a:p>
          <a:p>
            <a:pPr marL="12700" algn="just">
              <a:lnSpc>
                <a:spcPct val="100000"/>
              </a:lnSpc>
              <a:spcBef>
                <a:spcPts val="100"/>
              </a:spcBef>
            </a:pPr>
            <a:r>
              <a:rPr lang="en-US" altLang="ja-JP" sz="3200" b="1" spc="55" dirty="0">
                <a:solidFill>
                  <a:schemeClr val="bg1">
                    <a:lumMod val="85000"/>
                  </a:schemeClr>
                </a:solidFill>
                <a:latin typeface="Microsoft Sans Serif"/>
                <a:cs typeface="Microsoft Sans Serif"/>
              </a:rPr>
              <a:t>→ Python</a:t>
            </a:r>
            <a:r>
              <a:rPr lang="ja-JP" altLang="en-US" sz="3200" b="1" spc="55">
                <a:solidFill>
                  <a:schemeClr val="bg1">
                    <a:lumMod val="85000"/>
                  </a:schemeClr>
                </a:solidFill>
                <a:latin typeface="Microsoft Sans Serif"/>
                <a:cs typeface="Microsoft Sans Serif"/>
              </a:rPr>
              <a:t>の設計は場当たり的である</a:t>
            </a:r>
            <a:endParaRPr lang="en-US" altLang="ja-JP" sz="3200" b="1" spc="55" dirty="0">
              <a:solidFill>
                <a:schemeClr val="bg1">
                  <a:lumMod val="85000"/>
                </a:schemeClr>
              </a:solidFill>
              <a:latin typeface="Microsoft Sans Serif"/>
              <a:cs typeface="Microsoft Sans Serif"/>
            </a:endParaRPr>
          </a:p>
          <a:p>
            <a:pPr marL="12700" algn="just">
              <a:lnSpc>
                <a:spcPct val="100000"/>
              </a:lnSpc>
              <a:spcBef>
                <a:spcPts val="100"/>
              </a:spcBef>
            </a:pPr>
            <a:endParaRPr lang="en-US" altLang="ja-JP" sz="3200" spc="55" dirty="0">
              <a:solidFill>
                <a:schemeClr val="bg1">
                  <a:lumMod val="85000"/>
                </a:schemeClr>
              </a:solidFill>
              <a:latin typeface="Microsoft Sans Serif"/>
              <a:cs typeface="Microsoft Sans Serif"/>
            </a:endParaRPr>
          </a:p>
          <a:p>
            <a:pPr marL="12700" algn="just">
              <a:lnSpc>
                <a:spcPct val="100000"/>
              </a:lnSpc>
              <a:spcBef>
                <a:spcPts val="100"/>
              </a:spcBef>
            </a:pPr>
            <a:endParaRPr lang="en-US" altLang="ja-JP" sz="3200" spc="55" dirty="0">
              <a:solidFill>
                <a:schemeClr val="bg1">
                  <a:lumMod val="85000"/>
                </a:schemeClr>
              </a:solidFill>
              <a:latin typeface="Microsoft Sans Serif"/>
              <a:cs typeface="Microsoft Sans Serif"/>
            </a:endParaRPr>
          </a:p>
          <a:p>
            <a:pPr marL="12700" algn="just">
              <a:lnSpc>
                <a:spcPct val="100000"/>
              </a:lnSpc>
              <a:spcBef>
                <a:spcPts val="100"/>
              </a:spcBef>
            </a:pPr>
            <a:r>
              <a:rPr lang="ja-JP" altLang="en-US" sz="3200" spc="55">
                <a:solidFill>
                  <a:schemeClr val="bg1">
                    <a:lumMod val="85000"/>
                  </a:schemeClr>
                </a:solidFill>
                <a:latin typeface="Microsoft Sans Serif"/>
                <a:cs typeface="Microsoft Sans Serif"/>
              </a:rPr>
              <a:t>オブジェクトの参照や変数のスコープに非直感的な</a:t>
            </a:r>
            <a:endParaRPr lang="en-US" altLang="ja-JP" sz="3200" spc="55" dirty="0">
              <a:solidFill>
                <a:schemeClr val="bg1">
                  <a:lumMod val="85000"/>
                </a:schemeClr>
              </a:solidFill>
              <a:latin typeface="Microsoft Sans Serif"/>
              <a:cs typeface="Microsoft Sans Serif"/>
            </a:endParaRPr>
          </a:p>
          <a:p>
            <a:pPr marL="12700" algn="just">
              <a:lnSpc>
                <a:spcPct val="100000"/>
              </a:lnSpc>
              <a:spcBef>
                <a:spcPts val="100"/>
              </a:spcBef>
            </a:pPr>
            <a:r>
              <a:rPr lang="ja-JP" altLang="en-US" sz="3200" spc="55">
                <a:solidFill>
                  <a:schemeClr val="bg1">
                    <a:lumMod val="85000"/>
                  </a:schemeClr>
                </a:solidFill>
                <a:latin typeface="Microsoft Sans Serif"/>
                <a:cs typeface="Microsoft Sans Serif"/>
              </a:rPr>
              <a:t>部分</a:t>
            </a:r>
            <a:r>
              <a:rPr lang="en-US" altLang="ja-JP" sz="3200" spc="55" dirty="0">
                <a:solidFill>
                  <a:schemeClr val="bg1">
                    <a:lumMod val="85000"/>
                  </a:schemeClr>
                </a:solidFill>
                <a:latin typeface="Microsoft Sans Serif"/>
                <a:cs typeface="Microsoft Sans Serif"/>
              </a:rPr>
              <a:t>[1]</a:t>
            </a:r>
            <a:r>
              <a:rPr lang="ja-JP" altLang="en-US" sz="3200" spc="55">
                <a:solidFill>
                  <a:schemeClr val="bg1">
                    <a:lumMod val="85000"/>
                  </a:schemeClr>
                </a:solidFill>
                <a:latin typeface="Microsoft Sans Serif"/>
                <a:cs typeface="Microsoft Sans Serif"/>
              </a:rPr>
              <a:t>があり、バグの温床となっている</a:t>
            </a:r>
            <a:endParaRPr lang="en-US" altLang="ja-JP" sz="3200" spc="55" dirty="0">
              <a:solidFill>
                <a:schemeClr val="bg1">
                  <a:lumMod val="85000"/>
                </a:schemeClr>
              </a:solidFill>
              <a:latin typeface="Microsoft Sans Serif"/>
              <a:cs typeface="Microsoft Sans Serif"/>
            </a:endParaRPr>
          </a:p>
          <a:p>
            <a:pPr marL="12700" algn="just">
              <a:lnSpc>
                <a:spcPct val="100000"/>
              </a:lnSpc>
              <a:spcBef>
                <a:spcPts val="100"/>
              </a:spcBef>
            </a:pPr>
            <a:endParaRPr lang="en-US" altLang="ja-JP" sz="3200" spc="55" dirty="0">
              <a:solidFill>
                <a:schemeClr val="bg1">
                  <a:lumMod val="85000"/>
                </a:schemeClr>
              </a:solidFill>
              <a:latin typeface="Microsoft Sans Serif"/>
              <a:cs typeface="Microsoft Sans Serif"/>
            </a:endParaRPr>
          </a:p>
          <a:p>
            <a:pPr marL="12700" algn="just">
              <a:lnSpc>
                <a:spcPct val="100000"/>
              </a:lnSpc>
              <a:spcBef>
                <a:spcPts val="100"/>
              </a:spcBef>
            </a:pPr>
            <a:r>
              <a:rPr lang="ja-JP" altLang="en-US" sz="3200" spc="55">
                <a:solidFill>
                  <a:schemeClr val="bg1">
                    <a:lumMod val="85000"/>
                  </a:schemeClr>
                </a:solidFill>
                <a:latin typeface="Microsoft Sans Serif"/>
                <a:cs typeface="Microsoft Sans Serif"/>
              </a:rPr>
              <a:t>また、</a:t>
            </a:r>
            <a:r>
              <a:rPr lang="en-US" altLang="ja-JP" sz="3200" spc="55" dirty="0">
                <a:solidFill>
                  <a:schemeClr val="bg1">
                    <a:lumMod val="85000"/>
                  </a:schemeClr>
                </a:solidFill>
                <a:latin typeface="Microsoft Sans Serif"/>
                <a:cs typeface="Microsoft Sans Serif"/>
              </a:rPr>
              <a:t>Python</a:t>
            </a:r>
            <a:r>
              <a:rPr lang="ja-JP" altLang="en-US" sz="3200" spc="55">
                <a:solidFill>
                  <a:schemeClr val="bg1">
                    <a:lumMod val="85000"/>
                  </a:schemeClr>
                </a:solidFill>
                <a:latin typeface="Microsoft Sans Serif"/>
                <a:cs typeface="Microsoft Sans Serif"/>
              </a:rPr>
              <a:t>は後付けのオブジェクト指向言語</a:t>
            </a:r>
            <a:endParaRPr lang="en-US" altLang="ja-JP" sz="3200" spc="55" dirty="0">
              <a:solidFill>
                <a:schemeClr val="bg1">
                  <a:lumMod val="85000"/>
                </a:schemeClr>
              </a:solidFill>
              <a:latin typeface="Microsoft Sans Serif"/>
              <a:cs typeface="Microsoft Sans Serif"/>
            </a:endParaRPr>
          </a:p>
          <a:p>
            <a:pPr marL="12700" algn="just">
              <a:lnSpc>
                <a:spcPct val="100000"/>
              </a:lnSpc>
              <a:spcBef>
                <a:spcPts val="100"/>
              </a:spcBef>
            </a:pPr>
            <a:r>
              <a:rPr lang="ja-JP" altLang="en-US" sz="3200" spc="55">
                <a:solidFill>
                  <a:schemeClr val="bg1">
                    <a:lumMod val="85000"/>
                  </a:schemeClr>
                </a:solidFill>
                <a:latin typeface="Microsoft Sans Serif"/>
                <a:cs typeface="Microsoft Sans Serif"/>
              </a:rPr>
              <a:t>であり近年注目されている関数型プログラミング</a:t>
            </a:r>
            <a:endParaRPr lang="en-US" altLang="ja-JP" sz="3200" spc="55" dirty="0">
              <a:solidFill>
                <a:schemeClr val="bg1">
                  <a:lumMod val="85000"/>
                </a:schemeClr>
              </a:solidFill>
              <a:latin typeface="Microsoft Sans Serif"/>
              <a:cs typeface="Microsoft Sans Serif"/>
            </a:endParaRPr>
          </a:p>
          <a:p>
            <a:pPr marL="12700" algn="just">
              <a:lnSpc>
                <a:spcPct val="100000"/>
              </a:lnSpc>
              <a:spcBef>
                <a:spcPts val="100"/>
              </a:spcBef>
            </a:pPr>
            <a:r>
              <a:rPr lang="ja-JP" altLang="en-US" sz="3200" spc="55">
                <a:solidFill>
                  <a:schemeClr val="bg1">
                    <a:lumMod val="85000"/>
                  </a:schemeClr>
                </a:solidFill>
                <a:latin typeface="Microsoft Sans Serif"/>
                <a:cs typeface="Microsoft Sans Serif"/>
              </a:rPr>
              <a:t>にはあまり向いていない</a:t>
            </a:r>
            <a:r>
              <a:rPr lang="en-US" altLang="ja-JP" sz="3200" spc="55" dirty="0">
                <a:solidFill>
                  <a:schemeClr val="bg1">
                    <a:lumMod val="85000"/>
                  </a:schemeClr>
                </a:solidFill>
                <a:latin typeface="Microsoft Sans Serif"/>
                <a:cs typeface="Microsoft Sans Serif"/>
              </a:rPr>
              <a:t>(</a:t>
            </a:r>
            <a:r>
              <a:rPr lang="ja-JP" altLang="en-US" sz="3200" spc="55">
                <a:solidFill>
                  <a:schemeClr val="bg1">
                    <a:lumMod val="85000"/>
                  </a:schemeClr>
                </a:solidFill>
                <a:latin typeface="Microsoft Sans Serif"/>
                <a:cs typeface="Microsoft Sans Serif"/>
              </a:rPr>
              <a:t>詳しくは後述</a:t>
            </a:r>
            <a:r>
              <a:rPr lang="en-US" altLang="ja-JP" sz="3200" spc="55" dirty="0">
                <a:solidFill>
                  <a:schemeClr val="bg1">
                    <a:lumMod val="85000"/>
                  </a:schemeClr>
                </a:solidFill>
                <a:latin typeface="Microsoft Sans Serif"/>
                <a:cs typeface="Microsoft Sans Serif"/>
              </a:rPr>
              <a:t>)</a:t>
            </a:r>
          </a:p>
          <a:p>
            <a:pPr marL="12700" algn="just">
              <a:lnSpc>
                <a:spcPct val="100000"/>
              </a:lnSpc>
              <a:spcBef>
                <a:spcPts val="100"/>
              </a:spcBef>
            </a:pPr>
            <a:endParaRPr lang="en-US" altLang="ja-JP" sz="3200" spc="55" dirty="0">
              <a:solidFill>
                <a:schemeClr val="bg1">
                  <a:lumMod val="85000"/>
                </a:schemeClr>
              </a:solidFill>
              <a:latin typeface="Microsoft Sans Serif"/>
              <a:cs typeface="Microsoft Sans Serif"/>
            </a:endParaRPr>
          </a:p>
          <a:p>
            <a:pPr marL="12700" algn="just">
              <a:lnSpc>
                <a:spcPct val="100000"/>
              </a:lnSpc>
              <a:spcBef>
                <a:spcPts val="100"/>
              </a:spcBef>
            </a:pPr>
            <a:endParaRPr lang="en-US" altLang="ja-JP" sz="3200" spc="55" dirty="0">
              <a:solidFill>
                <a:schemeClr val="bg1">
                  <a:lumMod val="85000"/>
                </a:schemeClr>
              </a:solidFill>
              <a:latin typeface="Microsoft Sans Serif"/>
              <a:cs typeface="Microsoft Sans Serif"/>
            </a:endParaRPr>
          </a:p>
        </p:txBody>
      </p:sp>
      <p:sp>
        <p:nvSpPr>
          <p:cNvPr id="4" name="object 4"/>
          <p:cNvSpPr/>
          <p:nvPr/>
        </p:nvSpPr>
        <p:spPr>
          <a:xfrm>
            <a:off x="953736" y="956429"/>
            <a:ext cx="19050" cy="8382000"/>
          </a:xfrm>
          <a:custGeom>
            <a:avLst/>
            <a:gdLst/>
            <a:ahLst/>
            <a:cxnLst/>
            <a:rect l="l" t="t" r="r" b="b"/>
            <a:pathLst>
              <a:path w="19050" h="8382000">
                <a:moveTo>
                  <a:pt x="19050" y="8382000"/>
                </a:moveTo>
                <a:lnTo>
                  <a:pt x="0" y="8382000"/>
                </a:lnTo>
                <a:lnTo>
                  <a:pt x="0" y="0"/>
                </a:lnTo>
                <a:lnTo>
                  <a:pt x="19050" y="0"/>
                </a:lnTo>
                <a:lnTo>
                  <a:pt x="19050" y="8382000"/>
                </a:lnTo>
                <a:close/>
              </a:path>
            </a:pathLst>
          </a:custGeom>
          <a:solidFill>
            <a:srgbClr val="9B81BB">
              <a:alpha val="29798"/>
            </a:srgbClr>
          </a:solidFill>
        </p:spPr>
        <p:txBody>
          <a:bodyPr wrap="square" lIns="0" tIns="0" rIns="0" bIns="0" rtlCol="0"/>
          <a:lstStyle/>
          <a:p>
            <a:endParaRPr/>
          </a:p>
        </p:txBody>
      </p:sp>
      <p:sp>
        <p:nvSpPr>
          <p:cNvPr id="9" name="object 9"/>
          <p:cNvSpPr txBox="1">
            <a:spLocks noGrp="1"/>
          </p:cNvSpPr>
          <p:nvPr>
            <p:ph type="sldNum" sz="quarter" idx="7"/>
          </p:nvPr>
        </p:nvSpPr>
        <p:spPr>
          <a:prstGeom prst="rect">
            <a:avLst/>
          </a:prstGeom>
        </p:spPr>
        <p:txBody>
          <a:bodyPr vert="horz" wrap="square" lIns="0" tIns="29844" rIns="0" bIns="0" rtlCol="0">
            <a:spAutoFit/>
          </a:bodyPr>
          <a:lstStyle/>
          <a:p>
            <a:pPr marL="38100">
              <a:lnSpc>
                <a:spcPct val="100000"/>
              </a:lnSpc>
              <a:spcBef>
                <a:spcPts val="234"/>
              </a:spcBef>
            </a:pPr>
            <a:fld id="{81D60167-4931-47E6-BA6A-407CBD079E47}" type="slidenum">
              <a:rPr spc="30" dirty="0"/>
              <a:t>7</a:t>
            </a:fld>
            <a:endParaRPr spc="30"/>
          </a:p>
        </p:txBody>
      </p:sp>
      <p:sp>
        <p:nvSpPr>
          <p:cNvPr id="8" name="テキスト ボックス 7">
            <a:extLst>
              <a:ext uri="{FF2B5EF4-FFF2-40B4-BE49-F238E27FC236}">
                <a16:creationId xmlns:a16="http://schemas.microsoft.com/office/drawing/2014/main" id="{21D531EA-BEE0-14A1-747D-C75539E4302D}"/>
              </a:ext>
            </a:extLst>
          </p:cNvPr>
          <p:cNvSpPr txBox="1"/>
          <p:nvPr/>
        </p:nvSpPr>
        <p:spPr>
          <a:xfrm>
            <a:off x="1511300" y="9153762"/>
            <a:ext cx="4671407" cy="369332"/>
          </a:xfrm>
          <a:prstGeom prst="rect">
            <a:avLst/>
          </a:prstGeom>
          <a:noFill/>
        </p:spPr>
        <p:txBody>
          <a:bodyPr wrap="none" rtlCol="0">
            <a:spAutoFit/>
          </a:bodyPr>
          <a:lstStyle/>
          <a:p>
            <a:r>
              <a:rPr lang="en-US" altLang="ja-JP">
                <a:solidFill>
                  <a:schemeClr val="bg1">
                    <a:lumMod val="85000"/>
                  </a:schemeClr>
                </a:solidFill>
              </a:rPr>
              <a:t>[1] </a:t>
            </a:r>
            <a:r>
              <a:rPr kumimoji="1" lang="en-US" altLang="ja-JP">
                <a:solidFill>
                  <a:schemeClr val="bg1">
                    <a:lumMod val="85000"/>
                  </a:schemeClr>
                </a:solidFill>
                <a:hlinkClick r:id="rId2"/>
              </a:rPr>
              <a:t>https://github.com/satwikkansal/wtfpython</a:t>
            </a:r>
            <a:r>
              <a:rPr lang="en-US" altLang="ja-JP">
                <a:solidFill>
                  <a:schemeClr val="bg1">
                    <a:lumMod val="85000"/>
                  </a:schemeClr>
                </a:solidFill>
              </a:rPr>
              <a:t> </a:t>
            </a:r>
            <a:endParaRPr kumimoji="1" lang="en-US" altLang="ja-JP">
              <a:solidFill>
                <a:schemeClr val="bg1">
                  <a:lumMod val="85000"/>
                </a:schemeClr>
              </a:solidFill>
            </a:endParaRPr>
          </a:p>
        </p:txBody>
      </p:sp>
      <p:pic>
        <p:nvPicPr>
          <p:cNvPr id="6" name="図 5" descr="テキスト&#10;&#10;自動的に生成された説明">
            <a:extLst>
              <a:ext uri="{FF2B5EF4-FFF2-40B4-BE49-F238E27FC236}">
                <a16:creationId xmlns:a16="http://schemas.microsoft.com/office/drawing/2014/main" id="{D4276DC4-EED7-3DB5-1E65-E4968B128D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18289" y="4214832"/>
            <a:ext cx="6684094" cy="3273531"/>
          </a:xfrm>
          <a:prstGeom prst="rect">
            <a:avLst/>
          </a:prstGeom>
        </p:spPr>
      </p:pic>
      <p:pic>
        <p:nvPicPr>
          <p:cNvPr id="7" name="図 6" descr="テキスト&#10;&#10;自動的に生成された説明">
            <a:extLst>
              <a:ext uri="{FF2B5EF4-FFF2-40B4-BE49-F238E27FC236}">
                <a16:creationId xmlns:a16="http://schemas.microsoft.com/office/drawing/2014/main" id="{0E1272CC-8BA8-46E2-DCCD-B8A236F8F2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806440" y="7774441"/>
            <a:ext cx="3307792" cy="1888139"/>
          </a:xfrm>
          <a:prstGeom prst="rect">
            <a:avLst/>
          </a:prstGeom>
        </p:spPr>
      </p:pic>
    </p:spTree>
    <p:extLst>
      <p:ext uri="{BB962C8B-B14F-4D97-AF65-F5344CB8AC3E}">
        <p14:creationId xmlns:p14="http://schemas.microsoft.com/office/powerpoint/2010/main" val="17800797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11300" y="981615"/>
            <a:ext cx="9216390" cy="756920"/>
          </a:xfrm>
          <a:prstGeom prst="rect">
            <a:avLst/>
          </a:prstGeom>
        </p:spPr>
        <p:txBody>
          <a:bodyPr vert="horz" wrap="square" lIns="0" tIns="12700" rIns="0" bIns="0" rtlCol="0">
            <a:spAutoFit/>
          </a:bodyPr>
          <a:lstStyle/>
          <a:p>
            <a:pPr marL="12700">
              <a:lnSpc>
                <a:spcPct val="100000"/>
              </a:lnSpc>
              <a:spcBef>
                <a:spcPts val="100"/>
              </a:spcBef>
            </a:pPr>
            <a:r>
              <a:rPr lang="en-US" sz="4800" spc="-20">
                <a:latin typeface="+mj-ea"/>
              </a:rPr>
              <a:t>Python</a:t>
            </a:r>
            <a:r>
              <a:rPr lang="ja-JP" altLang="en-US" sz="4800" spc="-20">
                <a:latin typeface="+mj-ea"/>
              </a:rPr>
              <a:t>の欠点</a:t>
            </a:r>
            <a:endParaRPr sz="4800">
              <a:latin typeface="+mj-ea"/>
            </a:endParaRPr>
          </a:p>
        </p:txBody>
      </p:sp>
      <p:sp>
        <p:nvSpPr>
          <p:cNvPr id="3" name="object 3"/>
          <p:cNvSpPr txBox="1"/>
          <p:nvPr/>
        </p:nvSpPr>
        <p:spPr>
          <a:xfrm>
            <a:off x="1511300" y="2401254"/>
            <a:ext cx="15101569" cy="7135287"/>
          </a:xfrm>
          <a:prstGeom prst="rect">
            <a:avLst/>
          </a:prstGeom>
        </p:spPr>
        <p:txBody>
          <a:bodyPr vert="horz" wrap="square" lIns="0" tIns="12700" rIns="0" bIns="0" rtlCol="0">
            <a:spAutoFit/>
          </a:bodyPr>
          <a:lstStyle/>
          <a:p>
            <a:pPr marL="12700" algn="just">
              <a:lnSpc>
                <a:spcPct val="100000"/>
              </a:lnSpc>
              <a:spcBef>
                <a:spcPts val="100"/>
              </a:spcBef>
            </a:pPr>
            <a:r>
              <a:rPr lang="ja-JP" altLang="en-US" sz="4400" spc="35">
                <a:solidFill>
                  <a:srgbClr val="9B81BB"/>
                </a:solidFill>
                <a:latin typeface="Microsoft Sans Serif"/>
                <a:cs typeface="Microsoft Sans Serif"/>
              </a:rPr>
              <a:t>歪な仕様</a:t>
            </a:r>
            <a:endParaRPr lang="en-US" sz="4400" spc="-140" dirty="0">
              <a:solidFill>
                <a:srgbClr val="9B81BB"/>
              </a:solidFill>
              <a:latin typeface="Microsoft Sans Serif"/>
              <a:cs typeface="Microsoft Sans Serif"/>
            </a:endParaRPr>
          </a:p>
          <a:p>
            <a:pPr marL="12700" algn="just">
              <a:lnSpc>
                <a:spcPct val="100000"/>
              </a:lnSpc>
              <a:spcBef>
                <a:spcPts val="100"/>
              </a:spcBef>
            </a:pPr>
            <a:endParaRPr lang="en-US" sz="2400" spc="55" dirty="0">
              <a:solidFill>
                <a:schemeClr val="bg1">
                  <a:lumMod val="85000"/>
                </a:schemeClr>
              </a:solidFill>
              <a:latin typeface="Microsoft Sans Serif"/>
              <a:cs typeface="Microsoft Sans Serif"/>
            </a:endParaRPr>
          </a:p>
          <a:p>
            <a:pPr marL="12700" algn="just">
              <a:lnSpc>
                <a:spcPct val="100000"/>
              </a:lnSpc>
              <a:spcBef>
                <a:spcPts val="100"/>
              </a:spcBef>
            </a:pPr>
            <a:r>
              <a:rPr lang="en-US" altLang="ja-JP" sz="3200" spc="55" dirty="0">
                <a:solidFill>
                  <a:schemeClr val="bg1">
                    <a:lumMod val="85000"/>
                  </a:schemeClr>
                </a:solidFill>
                <a:latin typeface="Microsoft Sans Serif"/>
                <a:cs typeface="Microsoft Sans Serif"/>
              </a:rPr>
              <a:t>Python</a:t>
            </a:r>
            <a:r>
              <a:rPr lang="ja-JP" altLang="en-US" sz="3200" spc="55">
                <a:solidFill>
                  <a:schemeClr val="bg1">
                    <a:lumMod val="85000"/>
                  </a:schemeClr>
                </a:solidFill>
                <a:latin typeface="Microsoft Sans Serif"/>
                <a:cs typeface="Microsoft Sans Serif"/>
              </a:rPr>
              <a:t>の型設計は不健全である</a:t>
            </a:r>
            <a:endParaRPr lang="en-US" altLang="ja-JP" sz="3200" spc="55" dirty="0">
              <a:solidFill>
                <a:schemeClr val="bg1">
                  <a:lumMod val="85000"/>
                </a:schemeClr>
              </a:solidFill>
              <a:latin typeface="Microsoft Sans Serif"/>
              <a:cs typeface="Microsoft Sans Serif"/>
            </a:endParaRPr>
          </a:p>
          <a:p>
            <a:pPr marL="12700" algn="just">
              <a:lnSpc>
                <a:spcPct val="100000"/>
              </a:lnSpc>
              <a:spcBef>
                <a:spcPts val="100"/>
              </a:spcBef>
            </a:pPr>
            <a:r>
              <a:rPr lang="en-US" altLang="ja-JP" sz="3200" spc="55" dirty="0">
                <a:solidFill>
                  <a:schemeClr val="bg1">
                    <a:lumMod val="85000"/>
                  </a:schemeClr>
                </a:solidFill>
                <a:latin typeface="Microsoft Sans Serif"/>
                <a:cs typeface="Microsoft Sans Serif"/>
              </a:rPr>
              <a:t>(e.g., Liskov</a:t>
            </a:r>
            <a:r>
              <a:rPr lang="ja-JP" altLang="en-US" sz="3200" spc="55">
                <a:solidFill>
                  <a:schemeClr val="bg1">
                    <a:lumMod val="85000"/>
                  </a:schemeClr>
                </a:solidFill>
                <a:latin typeface="Microsoft Sans Serif"/>
                <a:cs typeface="Microsoft Sans Serif"/>
              </a:rPr>
              <a:t>の置換原則に違反している</a:t>
            </a:r>
            <a:r>
              <a:rPr lang="en-US" altLang="ja-JP" sz="3200" spc="55" dirty="0">
                <a:solidFill>
                  <a:schemeClr val="bg1">
                    <a:lumMod val="85000"/>
                  </a:schemeClr>
                </a:solidFill>
                <a:latin typeface="Microsoft Sans Serif"/>
                <a:cs typeface="Microsoft Sans Serif"/>
              </a:rPr>
              <a:t>)</a:t>
            </a:r>
          </a:p>
          <a:p>
            <a:pPr marL="12700" algn="just">
              <a:lnSpc>
                <a:spcPct val="100000"/>
              </a:lnSpc>
              <a:spcBef>
                <a:spcPts val="100"/>
              </a:spcBef>
            </a:pPr>
            <a:endParaRPr lang="en-US" altLang="ja-JP" sz="3200" spc="55" dirty="0">
              <a:solidFill>
                <a:schemeClr val="bg1">
                  <a:lumMod val="85000"/>
                </a:schemeClr>
              </a:solidFill>
              <a:latin typeface="Microsoft Sans Serif"/>
              <a:cs typeface="Microsoft Sans Serif"/>
            </a:endParaRPr>
          </a:p>
          <a:p>
            <a:pPr marL="12700" algn="just">
              <a:lnSpc>
                <a:spcPct val="100000"/>
              </a:lnSpc>
              <a:spcBef>
                <a:spcPts val="100"/>
              </a:spcBef>
            </a:pPr>
            <a:endParaRPr lang="en-US" altLang="ja-JP" sz="3200" spc="55" dirty="0">
              <a:solidFill>
                <a:schemeClr val="bg1">
                  <a:lumMod val="85000"/>
                </a:schemeClr>
              </a:solidFill>
              <a:latin typeface="Microsoft Sans Serif"/>
              <a:cs typeface="Microsoft Sans Serif"/>
            </a:endParaRPr>
          </a:p>
          <a:p>
            <a:pPr marL="12700" algn="just">
              <a:lnSpc>
                <a:spcPct val="100000"/>
              </a:lnSpc>
              <a:spcBef>
                <a:spcPts val="100"/>
              </a:spcBef>
            </a:pPr>
            <a:endParaRPr lang="en-US" altLang="ja-JP" sz="3200" spc="55" dirty="0">
              <a:solidFill>
                <a:schemeClr val="bg1">
                  <a:lumMod val="85000"/>
                </a:schemeClr>
              </a:solidFill>
              <a:latin typeface="Microsoft Sans Serif"/>
              <a:cs typeface="Microsoft Sans Serif"/>
            </a:endParaRPr>
          </a:p>
          <a:p>
            <a:pPr marL="12700" algn="just">
              <a:lnSpc>
                <a:spcPct val="100000"/>
              </a:lnSpc>
              <a:spcBef>
                <a:spcPts val="100"/>
              </a:spcBef>
            </a:pPr>
            <a:endParaRPr lang="en-US" altLang="ja-JP" sz="3200" spc="55" dirty="0">
              <a:solidFill>
                <a:schemeClr val="bg1">
                  <a:lumMod val="85000"/>
                </a:schemeClr>
              </a:solidFill>
              <a:latin typeface="Microsoft Sans Serif"/>
              <a:cs typeface="Microsoft Sans Serif"/>
            </a:endParaRPr>
          </a:p>
          <a:p>
            <a:pPr marL="12700" algn="just">
              <a:lnSpc>
                <a:spcPct val="100000"/>
              </a:lnSpc>
              <a:spcBef>
                <a:spcPts val="100"/>
              </a:spcBef>
            </a:pPr>
            <a:endParaRPr lang="en-US" altLang="ja-JP" sz="3200" spc="55" dirty="0">
              <a:solidFill>
                <a:schemeClr val="bg1">
                  <a:lumMod val="85000"/>
                </a:schemeClr>
              </a:solidFill>
              <a:latin typeface="Microsoft Sans Serif"/>
              <a:cs typeface="Microsoft Sans Serif"/>
            </a:endParaRPr>
          </a:p>
          <a:p>
            <a:pPr marL="12700" algn="just">
              <a:lnSpc>
                <a:spcPct val="100000"/>
              </a:lnSpc>
              <a:spcBef>
                <a:spcPts val="100"/>
              </a:spcBef>
            </a:pPr>
            <a:r>
              <a:rPr lang="ja-JP" altLang="en-US" sz="3200" spc="55">
                <a:solidFill>
                  <a:schemeClr val="bg1">
                    <a:lumMod val="85000"/>
                  </a:schemeClr>
                </a:solidFill>
                <a:latin typeface="Microsoft Sans Serif"/>
                <a:cs typeface="Microsoft Sans Serif"/>
              </a:rPr>
              <a:t>また最近の</a:t>
            </a:r>
            <a:r>
              <a:rPr lang="en-US" altLang="ja-JP" sz="3200" spc="55" dirty="0">
                <a:solidFill>
                  <a:schemeClr val="bg1">
                    <a:lumMod val="85000"/>
                  </a:schemeClr>
                </a:solidFill>
                <a:latin typeface="Microsoft Sans Serif"/>
                <a:cs typeface="Microsoft Sans Serif"/>
              </a:rPr>
              <a:t>Python</a:t>
            </a:r>
            <a:r>
              <a:rPr lang="ja-JP" altLang="en-US" sz="3200" spc="55">
                <a:solidFill>
                  <a:schemeClr val="bg1">
                    <a:lumMod val="85000"/>
                  </a:schemeClr>
                </a:solidFill>
                <a:latin typeface="Microsoft Sans Serif"/>
                <a:cs typeface="Microsoft Sans Serif"/>
              </a:rPr>
              <a:t>は型指定</a:t>
            </a:r>
            <a:r>
              <a:rPr lang="en-US" altLang="ja-JP" sz="3200" spc="55" dirty="0">
                <a:solidFill>
                  <a:schemeClr val="bg1">
                    <a:lumMod val="85000"/>
                  </a:schemeClr>
                </a:solidFill>
                <a:latin typeface="Microsoft Sans Serif"/>
                <a:cs typeface="Microsoft Sans Serif"/>
              </a:rPr>
              <a:t>(</a:t>
            </a:r>
            <a:r>
              <a:rPr lang="ja-JP" altLang="en-US" sz="3200" spc="55">
                <a:solidFill>
                  <a:schemeClr val="bg1">
                    <a:lumMod val="85000"/>
                  </a:schemeClr>
                </a:solidFill>
                <a:latin typeface="Microsoft Sans Serif"/>
                <a:cs typeface="Microsoft Sans Serif"/>
              </a:rPr>
              <a:t>もどき</a:t>
            </a:r>
            <a:r>
              <a:rPr lang="en-US" altLang="ja-JP" sz="3200" spc="55" dirty="0">
                <a:solidFill>
                  <a:schemeClr val="bg1">
                    <a:lumMod val="85000"/>
                  </a:schemeClr>
                </a:solidFill>
                <a:latin typeface="Microsoft Sans Serif"/>
                <a:cs typeface="Microsoft Sans Serif"/>
              </a:rPr>
              <a:t>)</a:t>
            </a:r>
          </a:p>
          <a:p>
            <a:pPr marL="12700" algn="just">
              <a:lnSpc>
                <a:spcPct val="100000"/>
              </a:lnSpc>
              <a:spcBef>
                <a:spcPts val="100"/>
              </a:spcBef>
            </a:pPr>
            <a:r>
              <a:rPr lang="ja-JP" altLang="en-US" sz="3200" spc="55">
                <a:solidFill>
                  <a:schemeClr val="bg1">
                    <a:lumMod val="85000"/>
                  </a:schemeClr>
                </a:solidFill>
                <a:latin typeface="Microsoft Sans Serif"/>
                <a:cs typeface="Microsoft Sans Serif"/>
              </a:rPr>
              <a:t>ができるようになったが、後付けゆえの</a:t>
            </a:r>
            <a:endParaRPr lang="en-US" altLang="ja-JP" sz="3200" spc="55" dirty="0">
              <a:solidFill>
                <a:schemeClr val="bg1">
                  <a:lumMod val="85000"/>
                </a:schemeClr>
              </a:solidFill>
              <a:latin typeface="Microsoft Sans Serif"/>
              <a:cs typeface="Microsoft Sans Serif"/>
            </a:endParaRPr>
          </a:p>
          <a:p>
            <a:pPr marL="12700" algn="just">
              <a:lnSpc>
                <a:spcPct val="100000"/>
              </a:lnSpc>
              <a:spcBef>
                <a:spcPts val="100"/>
              </a:spcBef>
            </a:pPr>
            <a:r>
              <a:rPr lang="ja-JP" altLang="en-US" sz="3200" spc="55">
                <a:solidFill>
                  <a:schemeClr val="bg1">
                    <a:lumMod val="85000"/>
                  </a:schemeClr>
                </a:solidFill>
                <a:latin typeface="Microsoft Sans Serif"/>
                <a:cs typeface="Microsoft Sans Serif"/>
              </a:rPr>
              <a:t>見苦しさがある</a:t>
            </a:r>
            <a:endParaRPr lang="en-US" altLang="ja-JP" sz="3200" spc="55" dirty="0">
              <a:solidFill>
                <a:schemeClr val="bg1">
                  <a:lumMod val="85000"/>
                </a:schemeClr>
              </a:solidFill>
              <a:latin typeface="Microsoft Sans Serif"/>
              <a:cs typeface="Microsoft Sans Serif"/>
            </a:endParaRPr>
          </a:p>
          <a:p>
            <a:pPr marL="12700" algn="just">
              <a:lnSpc>
                <a:spcPct val="100000"/>
              </a:lnSpc>
              <a:spcBef>
                <a:spcPts val="100"/>
              </a:spcBef>
            </a:pPr>
            <a:endParaRPr lang="en-US" altLang="ja-JP" sz="3200" spc="55" dirty="0">
              <a:solidFill>
                <a:schemeClr val="bg1">
                  <a:lumMod val="85000"/>
                </a:schemeClr>
              </a:solidFill>
              <a:latin typeface="Microsoft Sans Serif"/>
              <a:cs typeface="Microsoft Sans Serif"/>
            </a:endParaRPr>
          </a:p>
          <a:p>
            <a:pPr marL="12700" algn="just">
              <a:lnSpc>
                <a:spcPct val="100000"/>
              </a:lnSpc>
              <a:spcBef>
                <a:spcPts val="100"/>
              </a:spcBef>
            </a:pPr>
            <a:endParaRPr lang="en-US" altLang="ja-JP" sz="3200" spc="55" dirty="0">
              <a:solidFill>
                <a:schemeClr val="bg1">
                  <a:lumMod val="85000"/>
                </a:schemeClr>
              </a:solidFill>
              <a:latin typeface="Microsoft Sans Serif"/>
              <a:cs typeface="Microsoft Sans Serif"/>
            </a:endParaRPr>
          </a:p>
        </p:txBody>
      </p:sp>
      <p:sp>
        <p:nvSpPr>
          <p:cNvPr id="4" name="object 4"/>
          <p:cNvSpPr/>
          <p:nvPr/>
        </p:nvSpPr>
        <p:spPr>
          <a:xfrm>
            <a:off x="953736" y="956429"/>
            <a:ext cx="19050" cy="8382000"/>
          </a:xfrm>
          <a:custGeom>
            <a:avLst/>
            <a:gdLst/>
            <a:ahLst/>
            <a:cxnLst/>
            <a:rect l="l" t="t" r="r" b="b"/>
            <a:pathLst>
              <a:path w="19050" h="8382000">
                <a:moveTo>
                  <a:pt x="19050" y="8382000"/>
                </a:moveTo>
                <a:lnTo>
                  <a:pt x="0" y="8382000"/>
                </a:lnTo>
                <a:lnTo>
                  <a:pt x="0" y="0"/>
                </a:lnTo>
                <a:lnTo>
                  <a:pt x="19050" y="0"/>
                </a:lnTo>
                <a:lnTo>
                  <a:pt x="19050" y="8382000"/>
                </a:lnTo>
                <a:close/>
              </a:path>
            </a:pathLst>
          </a:custGeom>
          <a:solidFill>
            <a:srgbClr val="9B81BB">
              <a:alpha val="29798"/>
            </a:srgbClr>
          </a:solidFill>
        </p:spPr>
        <p:txBody>
          <a:bodyPr wrap="square" lIns="0" tIns="0" rIns="0" bIns="0" rtlCol="0"/>
          <a:lstStyle/>
          <a:p>
            <a:endParaRPr/>
          </a:p>
        </p:txBody>
      </p:sp>
      <p:sp>
        <p:nvSpPr>
          <p:cNvPr id="9" name="object 9"/>
          <p:cNvSpPr txBox="1">
            <a:spLocks noGrp="1"/>
          </p:cNvSpPr>
          <p:nvPr>
            <p:ph type="sldNum" sz="quarter" idx="7"/>
          </p:nvPr>
        </p:nvSpPr>
        <p:spPr>
          <a:prstGeom prst="rect">
            <a:avLst/>
          </a:prstGeom>
        </p:spPr>
        <p:txBody>
          <a:bodyPr vert="horz" wrap="square" lIns="0" tIns="29844" rIns="0" bIns="0" rtlCol="0">
            <a:spAutoFit/>
          </a:bodyPr>
          <a:lstStyle/>
          <a:p>
            <a:pPr marL="38100">
              <a:lnSpc>
                <a:spcPct val="100000"/>
              </a:lnSpc>
              <a:spcBef>
                <a:spcPts val="234"/>
              </a:spcBef>
            </a:pPr>
            <a:fld id="{81D60167-4931-47E6-BA6A-407CBD079E47}" type="slidenum">
              <a:rPr spc="30" dirty="0"/>
              <a:t>8</a:t>
            </a:fld>
            <a:endParaRPr spc="30"/>
          </a:p>
        </p:txBody>
      </p:sp>
      <p:pic>
        <p:nvPicPr>
          <p:cNvPr id="11" name="図 10" descr="テキスト&#10;&#10;自動的に生成された説明">
            <a:extLst>
              <a:ext uri="{FF2B5EF4-FFF2-40B4-BE49-F238E27FC236}">
                <a16:creationId xmlns:a16="http://schemas.microsoft.com/office/drawing/2014/main" id="{6C27AE06-9DB8-1D53-0697-3AF2C2F0FA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03694" y="3324142"/>
            <a:ext cx="8198689" cy="3330000"/>
          </a:xfrm>
          <a:prstGeom prst="rect">
            <a:avLst/>
          </a:prstGeom>
        </p:spPr>
      </p:pic>
      <p:pic>
        <p:nvPicPr>
          <p:cNvPr id="6" name="図 5" descr="グラフィカル ユーザー インターフェイス&#10;&#10;自動的に生成された説明">
            <a:extLst>
              <a:ext uri="{FF2B5EF4-FFF2-40B4-BE49-F238E27FC236}">
                <a16:creationId xmlns:a16="http://schemas.microsoft.com/office/drawing/2014/main" id="{5698F62C-636D-A2F3-FD7B-EDA750F829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67110" y="6931660"/>
            <a:ext cx="6271856" cy="2859461"/>
          </a:xfrm>
          <a:prstGeom prst="rect">
            <a:avLst/>
          </a:prstGeom>
        </p:spPr>
      </p:pic>
    </p:spTree>
    <p:extLst>
      <p:ext uri="{BB962C8B-B14F-4D97-AF65-F5344CB8AC3E}">
        <p14:creationId xmlns:p14="http://schemas.microsoft.com/office/powerpoint/2010/main" val="13558036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11300" y="981615"/>
            <a:ext cx="9216390" cy="756920"/>
          </a:xfrm>
          <a:prstGeom prst="rect">
            <a:avLst/>
          </a:prstGeom>
        </p:spPr>
        <p:txBody>
          <a:bodyPr vert="horz" wrap="square" lIns="0" tIns="12700" rIns="0" bIns="0" rtlCol="0">
            <a:spAutoFit/>
          </a:bodyPr>
          <a:lstStyle/>
          <a:p>
            <a:pPr marL="12700">
              <a:lnSpc>
                <a:spcPct val="100000"/>
              </a:lnSpc>
              <a:spcBef>
                <a:spcPts val="100"/>
              </a:spcBef>
            </a:pPr>
            <a:r>
              <a:rPr lang="en-US" sz="4800" spc="-20">
                <a:latin typeface="+mj-ea"/>
              </a:rPr>
              <a:t>Python</a:t>
            </a:r>
            <a:r>
              <a:rPr lang="ja-JP" altLang="en-US" sz="4800" spc="-20">
                <a:latin typeface="+mj-ea"/>
              </a:rPr>
              <a:t>の欠点</a:t>
            </a:r>
            <a:endParaRPr sz="4800">
              <a:latin typeface="+mj-ea"/>
            </a:endParaRPr>
          </a:p>
        </p:txBody>
      </p:sp>
      <p:sp>
        <p:nvSpPr>
          <p:cNvPr id="3" name="object 3"/>
          <p:cNvSpPr txBox="1"/>
          <p:nvPr/>
        </p:nvSpPr>
        <p:spPr>
          <a:xfrm>
            <a:off x="1511300" y="2401254"/>
            <a:ext cx="15101569" cy="2069797"/>
          </a:xfrm>
          <a:prstGeom prst="rect">
            <a:avLst/>
          </a:prstGeom>
        </p:spPr>
        <p:txBody>
          <a:bodyPr vert="horz" wrap="square" lIns="0" tIns="12700" rIns="0" bIns="0" rtlCol="0">
            <a:spAutoFit/>
          </a:bodyPr>
          <a:lstStyle/>
          <a:p>
            <a:pPr marL="12700" algn="just">
              <a:lnSpc>
                <a:spcPct val="100000"/>
              </a:lnSpc>
              <a:spcBef>
                <a:spcPts val="100"/>
              </a:spcBef>
            </a:pPr>
            <a:r>
              <a:rPr lang="ja-JP" altLang="en-US" sz="4400" spc="35">
                <a:solidFill>
                  <a:srgbClr val="9B81BB"/>
                </a:solidFill>
                <a:latin typeface="Microsoft Sans Serif"/>
                <a:cs typeface="Microsoft Sans Serif"/>
              </a:rPr>
              <a:t>開発環境の構築が難しい</a:t>
            </a:r>
          </a:p>
          <a:p>
            <a:pPr marL="12700" algn="just">
              <a:lnSpc>
                <a:spcPct val="100000"/>
              </a:lnSpc>
              <a:spcBef>
                <a:spcPts val="100"/>
              </a:spcBef>
            </a:pPr>
            <a:endParaRPr lang="en-US" sz="2400" spc="55" dirty="0">
              <a:solidFill>
                <a:schemeClr val="bg1">
                  <a:lumMod val="85000"/>
                </a:schemeClr>
              </a:solidFill>
              <a:latin typeface="Microsoft Sans Serif"/>
              <a:cs typeface="Microsoft Sans Serif"/>
            </a:endParaRPr>
          </a:p>
          <a:p>
            <a:pPr marL="12700" algn="just">
              <a:lnSpc>
                <a:spcPct val="100000"/>
              </a:lnSpc>
              <a:spcBef>
                <a:spcPts val="100"/>
              </a:spcBef>
            </a:pPr>
            <a:r>
              <a:rPr lang="en-US" sz="3200" spc="55" dirty="0">
                <a:solidFill>
                  <a:schemeClr val="bg1">
                    <a:lumMod val="85000"/>
                  </a:schemeClr>
                </a:solidFill>
                <a:latin typeface="Microsoft Sans Serif"/>
                <a:cs typeface="Microsoft Sans Serif"/>
              </a:rPr>
              <a:t>Python</a:t>
            </a:r>
            <a:r>
              <a:rPr lang="ja-JP" altLang="en-US" sz="3200" spc="55">
                <a:solidFill>
                  <a:schemeClr val="bg1">
                    <a:lumMod val="85000"/>
                  </a:schemeClr>
                </a:solidFill>
                <a:latin typeface="Microsoft Sans Serif"/>
                <a:cs typeface="Microsoft Sans Serif"/>
              </a:rPr>
              <a:t>は公式の提供する開発ツールが比較的貧弱であるため、サードパーティの開発ツールが乱立している</a:t>
            </a:r>
            <a:endParaRPr lang="en-US" altLang="ja-JP" sz="3200" spc="55" dirty="0">
              <a:solidFill>
                <a:schemeClr val="bg1">
                  <a:lumMod val="85000"/>
                </a:schemeClr>
              </a:solidFill>
              <a:latin typeface="Microsoft Sans Serif"/>
              <a:cs typeface="Microsoft Sans Serif"/>
            </a:endParaRPr>
          </a:p>
        </p:txBody>
      </p:sp>
      <p:sp>
        <p:nvSpPr>
          <p:cNvPr id="4" name="object 4"/>
          <p:cNvSpPr/>
          <p:nvPr/>
        </p:nvSpPr>
        <p:spPr>
          <a:xfrm>
            <a:off x="953736" y="956429"/>
            <a:ext cx="19050" cy="8382000"/>
          </a:xfrm>
          <a:custGeom>
            <a:avLst/>
            <a:gdLst/>
            <a:ahLst/>
            <a:cxnLst/>
            <a:rect l="l" t="t" r="r" b="b"/>
            <a:pathLst>
              <a:path w="19050" h="8382000">
                <a:moveTo>
                  <a:pt x="19050" y="8382000"/>
                </a:moveTo>
                <a:lnTo>
                  <a:pt x="0" y="8382000"/>
                </a:lnTo>
                <a:lnTo>
                  <a:pt x="0" y="0"/>
                </a:lnTo>
                <a:lnTo>
                  <a:pt x="19050" y="0"/>
                </a:lnTo>
                <a:lnTo>
                  <a:pt x="19050" y="8382000"/>
                </a:lnTo>
                <a:close/>
              </a:path>
            </a:pathLst>
          </a:custGeom>
          <a:solidFill>
            <a:srgbClr val="9B81BB">
              <a:alpha val="29798"/>
            </a:srgbClr>
          </a:solidFill>
        </p:spPr>
        <p:txBody>
          <a:bodyPr wrap="square" lIns="0" tIns="0" rIns="0" bIns="0" rtlCol="0"/>
          <a:lstStyle/>
          <a:p>
            <a:endParaRPr/>
          </a:p>
        </p:txBody>
      </p:sp>
      <p:sp>
        <p:nvSpPr>
          <p:cNvPr id="9" name="object 9"/>
          <p:cNvSpPr txBox="1">
            <a:spLocks noGrp="1"/>
          </p:cNvSpPr>
          <p:nvPr>
            <p:ph type="sldNum" sz="quarter" idx="7"/>
          </p:nvPr>
        </p:nvSpPr>
        <p:spPr>
          <a:prstGeom prst="rect">
            <a:avLst/>
          </a:prstGeom>
        </p:spPr>
        <p:txBody>
          <a:bodyPr vert="horz" wrap="square" lIns="0" tIns="29844" rIns="0" bIns="0" rtlCol="0">
            <a:spAutoFit/>
          </a:bodyPr>
          <a:lstStyle/>
          <a:p>
            <a:pPr marL="38100">
              <a:lnSpc>
                <a:spcPct val="100000"/>
              </a:lnSpc>
              <a:spcBef>
                <a:spcPts val="234"/>
              </a:spcBef>
            </a:pPr>
            <a:fld id="{81D60167-4931-47E6-BA6A-407CBD079E47}" type="slidenum">
              <a:rPr spc="30" dirty="0"/>
              <a:t>9</a:t>
            </a:fld>
            <a:endParaRPr spc="30"/>
          </a:p>
        </p:txBody>
      </p:sp>
      <p:sp>
        <p:nvSpPr>
          <p:cNvPr id="7" name="テキスト ボックス 6">
            <a:extLst>
              <a:ext uri="{FF2B5EF4-FFF2-40B4-BE49-F238E27FC236}">
                <a16:creationId xmlns:a16="http://schemas.microsoft.com/office/drawing/2014/main" id="{F22493FC-273A-4628-0021-DEAF6CD34F19}"/>
              </a:ext>
            </a:extLst>
          </p:cNvPr>
          <p:cNvSpPr txBox="1"/>
          <p:nvPr/>
        </p:nvSpPr>
        <p:spPr>
          <a:xfrm>
            <a:off x="1468187" y="5161547"/>
            <a:ext cx="14319250" cy="4231928"/>
          </a:xfrm>
          <a:prstGeom prst="rect">
            <a:avLst/>
          </a:prstGeom>
          <a:noFill/>
        </p:spPr>
        <p:txBody>
          <a:bodyPr wrap="square">
            <a:spAutoFit/>
          </a:bodyPr>
          <a:lstStyle/>
          <a:p>
            <a:pPr marL="12700" algn="just">
              <a:lnSpc>
                <a:spcPct val="150000"/>
              </a:lnSpc>
              <a:spcBef>
                <a:spcPts val="100"/>
              </a:spcBef>
            </a:pPr>
            <a:r>
              <a:rPr lang="ja-JP" altLang="en-US" sz="2800" spc="55">
                <a:solidFill>
                  <a:schemeClr val="bg1">
                    <a:lumMod val="85000"/>
                  </a:schemeClr>
                </a:solidFill>
                <a:latin typeface="Microsoft Sans Serif"/>
                <a:cs typeface="Microsoft Sans Serif"/>
              </a:rPr>
              <a:t>仮想環境</a:t>
            </a:r>
            <a:r>
              <a:rPr lang="en-US" altLang="ja-JP" sz="2800" spc="55">
                <a:solidFill>
                  <a:schemeClr val="bg1">
                    <a:lumMod val="85000"/>
                  </a:schemeClr>
                </a:solidFill>
                <a:latin typeface="Microsoft Sans Serif"/>
                <a:cs typeface="Microsoft Sans Serif"/>
              </a:rPr>
              <a:t>: venv, pyenv, pyenv-virtualenv, pipenv, Anaconda</a:t>
            </a:r>
          </a:p>
          <a:p>
            <a:pPr marL="12700" algn="just">
              <a:lnSpc>
                <a:spcPct val="150000"/>
              </a:lnSpc>
              <a:spcBef>
                <a:spcPts val="100"/>
              </a:spcBef>
            </a:pPr>
            <a:r>
              <a:rPr lang="ja-JP" altLang="en-US" sz="2800" spc="55">
                <a:solidFill>
                  <a:schemeClr val="bg1">
                    <a:lumMod val="85000"/>
                  </a:schemeClr>
                </a:solidFill>
                <a:latin typeface="Microsoft Sans Serif"/>
                <a:cs typeface="Microsoft Sans Serif"/>
              </a:rPr>
              <a:t>フォーマッタ</a:t>
            </a:r>
            <a:r>
              <a:rPr lang="en-US" altLang="ja-JP" sz="2800" spc="55">
                <a:solidFill>
                  <a:schemeClr val="bg1">
                    <a:lumMod val="85000"/>
                  </a:schemeClr>
                </a:solidFill>
                <a:latin typeface="Microsoft Sans Serif"/>
                <a:cs typeface="Microsoft Sans Serif"/>
              </a:rPr>
              <a:t>: black, autopep8, yapf, autoflake</a:t>
            </a:r>
          </a:p>
          <a:p>
            <a:pPr marL="12700" algn="just">
              <a:lnSpc>
                <a:spcPct val="150000"/>
              </a:lnSpc>
              <a:spcBef>
                <a:spcPts val="100"/>
              </a:spcBef>
            </a:pPr>
            <a:r>
              <a:rPr lang="ja-JP" altLang="en-US" sz="2800" spc="55">
                <a:solidFill>
                  <a:schemeClr val="bg1">
                    <a:lumMod val="85000"/>
                  </a:schemeClr>
                </a:solidFill>
                <a:latin typeface="Microsoft Sans Serif"/>
                <a:cs typeface="Microsoft Sans Serif"/>
              </a:rPr>
              <a:t>パッケージマネージャ</a:t>
            </a:r>
            <a:r>
              <a:rPr lang="en-US" altLang="ja-JP" sz="2800" spc="55">
                <a:solidFill>
                  <a:schemeClr val="bg1">
                    <a:lumMod val="85000"/>
                  </a:schemeClr>
                </a:solidFill>
                <a:latin typeface="Microsoft Sans Serif"/>
                <a:cs typeface="Microsoft Sans Serif"/>
              </a:rPr>
              <a:t>: pip, poetry, pipenv, Anaconda</a:t>
            </a:r>
          </a:p>
          <a:p>
            <a:pPr marL="12700" algn="just">
              <a:lnSpc>
                <a:spcPct val="150000"/>
              </a:lnSpc>
              <a:spcBef>
                <a:spcPts val="100"/>
              </a:spcBef>
            </a:pPr>
            <a:r>
              <a:rPr lang="en-US" altLang="ja-JP" sz="2800" spc="55">
                <a:solidFill>
                  <a:schemeClr val="bg1">
                    <a:lumMod val="85000"/>
                  </a:schemeClr>
                </a:solidFill>
                <a:latin typeface="Microsoft Sans Serif"/>
                <a:cs typeface="Microsoft Sans Serif"/>
              </a:rPr>
              <a:t>Linter: flake8, pylint, Prospector, ruff</a:t>
            </a:r>
          </a:p>
          <a:p>
            <a:pPr marL="12700" algn="just">
              <a:spcBef>
                <a:spcPts val="100"/>
              </a:spcBef>
            </a:pPr>
            <a:endParaRPr lang="en-US" altLang="ja-JP" sz="3200" spc="55">
              <a:solidFill>
                <a:schemeClr val="bg1">
                  <a:lumMod val="85000"/>
                </a:schemeClr>
              </a:solidFill>
              <a:latin typeface="Microsoft Sans Serif"/>
              <a:cs typeface="Microsoft Sans Serif"/>
            </a:endParaRPr>
          </a:p>
          <a:p>
            <a:pPr marL="12700" algn="just">
              <a:spcBef>
                <a:spcPts val="100"/>
              </a:spcBef>
            </a:pPr>
            <a:endParaRPr lang="en-US" altLang="ja-JP" sz="3200" spc="55">
              <a:solidFill>
                <a:schemeClr val="bg1">
                  <a:lumMod val="85000"/>
                </a:schemeClr>
              </a:solidFill>
              <a:latin typeface="Microsoft Sans Serif"/>
              <a:cs typeface="Microsoft Sans Serif"/>
            </a:endParaRPr>
          </a:p>
          <a:p>
            <a:pPr marL="12700" algn="just">
              <a:lnSpc>
                <a:spcPct val="100000"/>
              </a:lnSpc>
              <a:spcBef>
                <a:spcPts val="100"/>
              </a:spcBef>
            </a:pPr>
            <a:endParaRPr lang="en-US" altLang="ja-JP" sz="3200" spc="55">
              <a:solidFill>
                <a:schemeClr val="bg1">
                  <a:lumMod val="85000"/>
                </a:schemeClr>
              </a:solidFill>
              <a:latin typeface="Microsoft Sans Serif"/>
              <a:cs typeface="Microsoft Sans Serif"/>
            </a:endParaRPr>
          </a:p>
        </p:txBody>
      </p:sp>
      <p:sp>
        <p:nvSpPr>
          <p:cNvPr id="14" name="テキスト ボックス 13">
            <a:extLst>
              <a:ext uri="{FF2B5EF4-FFF2-40B4-BE49-F238E27FC236}">
                <a16:creationId xmlns:a16="http://schemas.microsoft.com/office/drawing/2014/main" id="{1A91642F-63D8-DCAA-859E-71D472E87E65}"/>
              </a:ext>
            </a:extLst>
          </p:cNvPr>
          <p:cNvSpPr txBox="1"/>
          <p:nvPr/>
        </p:nvSpPr>
        <p:spPr>
          <a:xfrm>
            <a:off x="1468187" y="8058869"/>
            <a:ext cx="15144682" cy="1336263"/>
          </a:xfrm>
          <a:prstGeom prst="rect">
            <a:avLst/>
          </a:prstGeom>
          <a:noFill/>
        </p:spPr>
        <p:txBody>
          <a:bodyPr wrap="square">
            <a:spAutoFit/>
          </a:bodyPr>
          <a:lstStyle/>
          <a:p>
            <a:pPr marL="12700" algn="just">
              <a:lnSpc>
                <a:spcPct val="100000"/>
              </a:lnSpc>
              <a:spcBef>
                <a:spcPts val="100"/>
              </a:spcBef>
            </a:pPr>
            <a:r>
              <a:rPr lang="ja-JP" altLang="en-US" sz="4000" spc="55">
                <a:solidFill>
                  <a:schemeClr val="bg1">
                    <a:lumMod val="85000"/>
                  </a:schemeClr>
                </a:solidFill>
                <a:latin typeface="Microsoft Sans Serif"/>
                <a:cs typeface="Microsoft Sans Serif"/>
              </a:rPr>
              <a:t>→</a:t>
            </a:r>
            <a:r>
              <a:rPr lang="en-US" altLang="ja-JP" sz="4000" spc="55" dirty="0">
                <a:solidFill>
                  <a:schemeClr val="bg1">
                    <a:lumMod val="85000"/>
                  </a:schemeClr>
                </a:solidFill>
                <a:latin typeface="Microsoft Sans Serif"/>
                <a:cs typeface="Microsoft Sans Serif"/>
              </a:rPr>
              <a:t> </a:t>
            </a:r>
            <a:r>
              <a:rPr lang="ja-JP" altLang="en-US" sz="4000" spc="55">
                <a:solidFill>
                  <a:schemeClr val="bg1">
                    <a:lumMod val="85000"/>
                  </a:schemeClr>
                </a:solidFill>
                <a:latin typeface="Microsoft Sans Serif"/>
                <a:cs typeface="Microsoft Sans Serif"/>
              </a:rPr>
              <a:t>有名所だけでも</a:t>
            </a:r>
            <a:r>
              <a:rPr lang="en-US" altLang="ja-JP" sz="4000" spc="55" dirty="0">
                <a:solidFill>
                  <a:schemeClr val="bg1">
                    <a:lumMod val="85000"/>
                  </a:schemeClr>
                </a:solidFill>
                <a:latin typeface="Microsoft Sans Serif"/>
                <a:cs typeface="Microsoft Sans Serif"/>
              </a:rPr>
              <a:t>320</a:t>
            </a:r>
            <a:r>
              <a:rPr lang="ja-JP" altLang="en-US" sz="4000" spc="55">
                <a:solidFill>
                  <a:schemeClr val="bg1">
                    <a:lumMod val="85000"/>
                  </a:schemeClr>
                </a:solidFill>
                <a:latin typeface="Microsoft Sans Serif"/>
                <a:cs typeface="Microsoft Sans Serif"/>
              </a:rPr>
              <a:t>パターン以上の中から選定する必要がある</a:t>
            </a:r>
            <a:endParaRPr lang="en-US" altLang="ja-JP" sz="4000" spc="55" dirty="0">
              <a:solidFill>
                <a:schemeClr val="bg1">
                  <a:lumMod val="85000"/>
                </a:schemeClr>
              </a:solidFill>
              <a:latin typeface="Microsoft Sans Serif"/>
              <a:cs typeface="Microsoft Sans Serif"/>
            </a:endParaRPr>
          </a:p>
          <a:p>
            <a:pPr marL="12700" algn="just">
              <a:lnSpc>
                <a:spcPct val="100000"/>
              </a:lnSpc>
              <a:spcBef>
                <a:spcPts val="100"/>
              </a:spcBef>
            </a:pPr>
            <a:r>
              <a:rPr lang="ja-JP" altLang="en-US" sz="4000" spc="55">
                <a:solidFill>
                  <a:schemeClr val="bg1">
                    <a:lumMod val="85000"/>
                  </a:schemeClr>
                </a:solidFill>
                <a:latin typeface="Microsoft Sans Serif"/>
                <a:cs typeface="Microsoft Sans Serif"/>
              </a:rPr>
              <a:t>     他人のコードを動かす場合</a:t>
            </a:r>
            <a:r>
              <a:rPr lang="en-US" altLang="ja-JP" sz="4000" spc="55" dirty="0">
                <a:solidFill>
                  <a:schemeClr val="bg1">
                    <a:lumMod val="85000"/>
                  </a:schemeClr>
                </a:solidFill>
                <a:latin typeface="Microsoft Sans Serif"/>
                <a:cs typeface="Microsoft Sans Serif"/>
              </a:rPr>
              <a:t>…</a:t>
            </a:r>
          </a:p>
        </p:txBody>
      </p:sp>
    </p:spTree>
    <p:extLst>
      <p:ext uri="{BB962C8B-B14F-4D97-AF65-F5344CB8AC3E}">
        <p14:creationId xmlns:p14="http://schemas.microsoft.com/office/powerpoint/2010/main" val="377506741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A1C699"/>
      </a:hlink>
      <a:folHlink>
        <a:srgbClr val="800080"/>
      </a:folHlink>
    </a:clrScheme>
    <a:fontScheme name="ユーザー定義 2">
      <a:majorFont>
        <a:latin typeface="Calibri"/>
        <a:ea typeface="游ゴシック Light"/>
        <a:cs typeface=""/>
      </a:majorFont>
      <a:minorFont>
        <a:latin typeface="Calibri"/>
        <a:ea typeface="游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1028</TotalTime>
  <Words>2355</Words>
  <Application>Microsoft Macintosh PowerPoint</Application>
  <PresentationFormat>ユーザー設定</PresentationFormat>
  <Paragraphs>437</Paragraphs>
  <Slides>39</Slides>
  <Notes>9</Notes>
  <HiddenSlides>9</HiddenSlides>
  <MMClips>0</MMClips>
  <ScaleCrop>false</ScaleCrop>
  <HeadingPairs>
    <vt:vector size="6" baseType="variant">
      <vt:variant>
        <vt:lpstr>使用されているフォント</vt:lpstr>
      </vt:variant>
      <vt:variant>
        <vt:i4>8</vt:i4>
      </vt:variant>
      <vt:variant>
        <vt:lpstr>テーマ</vt:lpstr>
      </vt:variant>
      <vt:variant>
        <vt:i4>1</vt:i4>
      </vt:variant>
      <vt:variant>
        <vt:lpstr>スライド タイトル</vt:lpstr>
      </vt:variant>
      <vt:variant>
        <vt:i4>39</vt:i4>
      </vt:variant>
    </vt:vector>
  </HeadingPairs>
  <TitlesOfParts>
    <vt:vector size="48" baseType="lpstr">
      <vt:lpstr>源ノ明朝</vt:lpstr>
      <vt:lpstr>游ゴシック</vt:lpstr>
      <vt:lpstr>游ゴシック Light</vt:lpstr>
      <vt:lpstr>游明朝 Demibold</vt:lpstr>
      <vt:lpstr>Arial</vt:lpstr>
      <vt:lpstr>Calibri</vt:lpstr>
      <vt:lpstr>Microsoft Sans Serif</vt:lpstr>
      <vt:lpstr>Tahoma</vt:lpstr>
      <vt:lpstr>Office Theme</vt:lpstr>
      <vt:lpstr>Pythonにトランスパイル可能な 静的型付けプログラミング言語 の開発</vt:lpstr>
      <vt:lpstr>目次</vt:lpstr>
      <vt:lpstr>自己紹介</vt:lpstr>
      <vt:lpstr>近年注目される言語Python の大きな3つの欠点</vt:lpstr>
      <vt:lpstr>Pythonの欠点</vt:lpstr>
      <vt:lpstr>Pythonの欠点</vt:lpstr>
      <vt:lpstr>Pythonの欠点</vt:lpstr>
      <vt:lpstr>Pythonの欠点</vt:lpstr>
      <vt:lpstr>Pythonの欠点</vt:lpstr>
      <vt:lpstr>では、解決策はあるか？</vt:lpstr>
      <vt:lpstr>― Pythonの欠点を克服した新言語を作る</vt:lpstr>
      <vt:lpstr>新言語のコンセプト</vt:lpstr>
      <vt:lpstr>新言語のコンセプト</vt:lpstr>
      <vt:lpstr>新言語のコンセプト</vt:lpstr>
      <vt:lpstr>新言語のコンセプト</vt:lpstr>
      <vt:lpstr>新言語のコンセプト</vt:lpstr>
      <vt:lpstr>新言語のコンセプト</vt:lpstr>
      <vt:lpstr>……という言語「Erg」を開発しています</vt:lpstr>
      <vt:lpstr>これまでの進捗</vt:lpstr>
      <vt:lpstr>これまでの進捗</vt:lpstr>
      <vt:lpstr>これまでの進捗</vt:lpstr>
      <vt:lpstr>これまでの進捗</vt:lpstr>
      <vt:lpstr>直近(11月)の進捗</vt:lpstr>
      <vt:lpstr>(公開したOSS)</vt:lpstr>
      <vt:lpstr>直近の進捗</vt:lpstr>
      <vt:lpstr>直近の進捗</vt:lpstr>
      <vt:lpstr>Demo dayまでの予定</vt:lpstr>
      <vt:lpstr>Demo dayでやりたいこと</vt:lpstr>
      <vt:lpstr>未踏期間後の展望</vt:lpstr>
      <vt:lpstr>PowerPoint プレゼンテーション</vt:lpstr>
      <vt:lpstr>新言語のコンセプト</vt:lpstr>
      <vt:lpstr>想定される疑問</vt:lpstr>
      <vt:lpstr>想定される疑問</vt:lpstr>
      <vt:lpstr>想定される疑問</vt:lpstr>
      <vt:lpstr>想定される疑問</vt:lpstr>
      <vt:lpstr>想定される疑問</vt:lpstr>
      <vt:lpstr>想定される疑問</vt:lpstr>
      <vt:lpstr>想定される疑問</vt:lpstr>
      <vt:lpstr>想定される疑問</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Pythonにトランスパイル可能な 静的型付け言語の開発</dc:title>
  <cp:lastModifiedBy>駿介 芝山</cp:lastModifiedBy>
  <cp:revision>113</cp:revision>
  <dcterms:created xsi:type="dcterms:W3CDTF">2023-04-05T15:51:25Z</dcterms:created>
  <dcterms:modified xsi:type="dcterms:W3CDTF">2023-11-26T06:27:34Z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2023-04-05T00:00:00Z</vt:filetime>
  </property>
  <property fmtid="{D5CDD505-2E9C-101B-9397-08002B2CF9AE}" pid="3" name="Creator">
    <vt:lpwstr>Chromium</vt:lpwstr>
  </property>
  <property fmtid="{D5CDD505-2E9C-101B-9397-08002B2CF9AE}" pid="4" name="LastSaved">
    <vt:filetime>2023-04-05T00:00:00Z</vt:filetime>
  </property>
</Properties>
</file>